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notesMasterIdLst>
    <p:notesMasterId r:id="rId14"/>
  </p:notesMasterIdLst>
  <p:handoutMasterIdLst>
    <p:handoutMasterId r:id="rId15"/>
  </p:handoutMasterIdLst>
  <p:sldIdLst>
    <p:sldId id="2266" r:id="rId2"/>
    <p:sldId id="2249" r:id="rId3"/>
    <p:sldId id="2365" r:id="rId4"/>
    <p:sldId id="2366" r:id="rId5"/>
    <p:sldId id="2369" r:id="rId6"/>
    <p:sldId id="2370" r:id="rId7"/>
    <p:sldId id="2376" r:id="rId8"/>
    <p:sldId id="2371" r:id="rId9"/>
    <p:sldId id="2372" r:id="rId10"/>
    <p:sldId id="2373" r:id="rId11"/>
    <p:sldId id="2375" r:id="rId12"/>
    <p:sldId id="239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1" autoAdjust="0"/>
    <p:restoredTop sz="94660"/>
  </p:normalViewPr>
  <p:slideViewPr>
    <p:cSldViewPr snapToGrid="0">
      <p:cViewPr varScale="1">
        <p:scale>
          <a:sx n="124" d="100"/>
          <a:sy n="124" d="100"/>
        </p:scale>
        <p:origin x="60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2.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hyperlink" Target="mailto:FORMAZIONE@AMBIENTELEGALE.IT" TargetMode="External"/><Relationship Id="rId5" Type="http://schemas.openxmlformats.org/officeDocument/2006/relationships/image" Target="../media/image14.svg"/><Relationship Id="rId4" Type="http://schemas.openxmlformats.org/officeDocument/2006/relationships/image" Target="../media/image13.png"/></Relationships>
</file>

<file path=ppt/diagrams/_rels/drawing2.xml.rels><?xml version="1.0" encoding="UTF-8" standalone="yes"?>
<Relationships xmlns="http://schemas.openxmlformats.org/package/2006/relationships"><Relationship Id="rId3" Type="http://schemas.openxmlformats.org/officeDocument/2006/relationships/hyperlink" Target="mailto:FORMAZIONE@AMBIENTELEGALE.IT" TargetMode="External"/><Relationship Id="rId2" Type="http://schemas.openxmlformats.org/officeDocument/2006/relationships/image" Target="../media/image12.svg"/><Relationship Id="rId1" Type="http://schemas.openxmlformats.org/officeDocument/2006/relationships/image" Target="../media/image11.png"/><Relationship Id="rId5" Type="http://schemas.openxmlformats.org/officeDocument/2006/relationships/image" Target="../media/image14.svg"/><Relationship Id="rId4" Type="http://schemas.openxmlformats.org/officeDocument/2006/relationships/image" Target="../media/image13.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D91B8B-8756-4218-8A3E-C833418BBB74}"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DFF77980-E55C-4D5E-81CE-CC8F3FF358C6}">
      <dgm:prSet/>
      <dgm:spPr/>
      <dgm:t>
        <a:bodyPr/>
        <a:lstStyle/>
        <a:p>
          <a:r>
            <a:rPr lang="it-IT"/>
            <a:t>NORMATIVA SULLA TARI -&gt; Legge TARI art.1, co. 649 L. 147/2013 + ART. 238, COMMA 10 D.LGS. 152 DEL 2006</a:t>
          </a:r>
          <a:endParaRPr lang="en-US"/>
        </a:p>
      </dgm:t>
    </dgm:pt>
    <dgm:pt modelId="{A4829C79-31D6-4E83-BDF4-F27EE11644C3}" type="parTrans" cxnId="{49CA90F1-1319-4D4D-B4DC-D2CEEC1671E0}">
      <dgm:prSet/>
      <dgm:spPr/>
      <dgm:t>
        <a:bodyPr/>
        <a:lstStyle/>
        <a:p>
          <a:endParaRPr lang="en-US"/>
        </a:p>
      </dgm:t>
    </dgm:pt>
    <dgm:pt modelId="{87D6CA00-4F00-4FA9-B52A-43EBAF6707D7}" type="sibTrans" cxnId="{49CA90F1-1319-4D4D-B4DC-D2CEEC1671E0}">
      <dgm:prSet/>
      <dgm:spPr/>
      <dgm:t>
        <a:bodyPr/>
        <a:lstStyle/>
        <a:p>
          <a:endParaRPr lang="en-US"/>
        </a:p>
      </dgm:t>
    </dgm:pt>
    <dgm:pt modelId="{43AFC7E5-0652-4D96-83EB-8E3B01000253}">
      <dgm:prSet/>
      <dgm:spPr/>
      <dgm:t>
        <a:bodyPr/>
        <a:lstStyle/>
        <a:p>
          <a:r>
            <a:rPr lang="it-IT"/>
            <a:t>NORMATIVA SUL RECUPERO DEI RIFIUTI URBANI DIFFERENZIATI AVVIATI AL RECUPERO (PROVENIENTI DA UTENZE DOMESTICHE E NON)</a:t>
          </a:r>
          <a:endParaRPr lang="en-US"/>
        </a:p>
      </dgm:t>
    </dgm:pt>
    <dgm:pt modelId="{DE52F52E-2458-4D25-AE14-664EE25394F3}" type="parTrans" cxnId="{28F78A94-B455-455A-8C11-EA6FA2CA484F}">
      <dgm:prSet/>
      <dgm:spPr/>
      <dgm:t>
        <a:bodyPr/>
        <a:lstStyle/>
        <a:p>
          <a:endParaRPr lang="en-US"/>
        </a:p>
      </dgm:t>
    </dgm:pt>
    <dgm:pt modelId="{3BA3E9FE-B723-4897-B75C-B72E9F8B86DD}" type="sibTrans" cxnId="{28F78A94-B455-455A-8C11-EA6FA2CA484F}">
      <dgm:prSet/>
      <dgm:spPr/>
      <dgm:t>
        <a:bodyPr/>
        <a:lstStyle/>
        <a:p>
          <a:endParaRPr lang="en-US"/>
        </a:p>
      </dgm:t>
    </dgm:pt>
    <dgm:pt modelId="{37C02A54-318C-0144-9335-0486AD4CC1BC}" type="pres">
      <dgm:prSet presAssocID="{8AD91B8B-8756-4218-8A3E-C833418BBB74}" presName="linear" presStyleCnt="0">
        <dgm:presLayoutVars>
          <dgm:animLvl val="lvl"/>
          <dgm:resizeHandles val="exact"/>
        </dgm:presLayoutVars>
      </dgm:prSet>
      <dgm:spPr/>
    </dgm:pt>
    <dgm:pt modelId="{53DB5B35-FA72-BB44-9FEE-AA945443ADCD}" type="pres">
      <dgm:prSet presAssocID="{DFF77980-E55C-4D5E-81CE-CC8F3FF358C6}" presName="parentText" presStyleLbl="node1" presStyleIdx="0" presStyleCnt="2">
        <dgm:presLayoutVars>
          <dgm:chMax val="0"/>
          <dgm:bulletEnabled val="1"/>
        </dgm:presLayoutVars>
      </dgm:prSet>
      <dgm:spPr/>
    </dgm:pt>
    <dgm:pt modelId="{F06176BB-7B8F-8347-B302-9793DC9EE884}" type="pres">
      <dgm:prSet presAssocID="{87D6CA00-4F00-4FA9-B52A-43EBAF6707D7}" presName="spacer" presStyleCnt="0"/>
      <dgm:spPr/>
    </dgm:pt>
    <dgm:pt modelId="{76BF71DC-31D7-1B46-9FDE-64229E7A61F1}" type="pres">
      <dgm:prSet presAssocID="{43AFC7E5-0652-4D96-83EB-8E3B01000253}" presName="parentText" presStyleLbl="node1" presStyleIdx="1" presStyleCnt="2">
        <dgm:presLayoutVars>
          <dgm:chMax val="0"/>
          <dgm:bulletEnabled val="1"/>
        </dgm:presLayoutVars>
      </dgm:prSet>
      <dgm:spPr/>
    </dgm:pt>
  </dgm:ptLst>
  <dgm:cxnLst>
    <dgm:cxn modelId="{28F78A94-B455-455A-8C11-EA6FA2CA484F}" srcId="{8AD91B8B-8756-4218-8A3E-C833418BBB74}" destId="{43AFC7E5-0652-4D96-83EB-8E3B01000253}" srcOrd="1" destOrd="0" parTransId="{DE52F52E-2458-4D25-AE14-664EE25394F3}" sibTransId="{3BA3E9FE-B723-4897-B75C-B72E9F8B86DD}"/>
    <dgm:cxn modelId="{D4B80FB8-F638-734A-BD58-6A5B31E7B8F7}" type="presOf" srcId="{DFF77980-E55C-4D5E-81CE-CC8F3FF358C6}" destId="{53DB5B35-FA72-BB44-9FEE-AA945443ADCD}" srcOrd="0" destOrd="0" presId="urn:microsoft.com/office/officeart/2005/8/layout/vList2"/>
    <dgm:cxn modelId="{937092E5-02F6-FE4E-81D2-331D75DED384}" type="presOf" srcId="{8AD91B8B-8756-4218-8A3E-C833418BBB74}" destId="{37C02A54-318C-0144-9335-0486AD4CC1BC}" srcOrd="0" destOrd="0" presId="urn:microsoft.com/office/officeart/2005/8/layout/vList2"/>
    <dgm:cxn modelId="{6439A8EF-ADB9-1D41-BD6F-82110A3C4A63}" type="presOf" srcId="{43AFC7E5-0652-4D96-83EB-8E3B01000253}" destId="{76BF71DC-31D7-1B46-9FDE-64229E7A61F1}" srcOrd="0" destOrd="0" presId="urn:microsoft.com/office/officeart/2005/8/layout/vList2"/>
    <dgm:cxn modelId="{49CA90F1-1319-4D4D-B4DC-D2CEEC1671E0}" srcId="{8AD91B8B-8756-4218-8A3E-C833418BBB74}" destId="{DFF77980-E55C-4D5E-81CE-CC8F3FF358C6}" srcOrd="0" destOrd="0" parTransId="{A4829C79-31D6-4E83-BDF4-F27EE11644C3}" sibTransId="{87D6CA00-4F00-4FA9-B52A-43EBAF6707D7}"/>
    <dgm:cxn modelId="{09FCF6E4-1D81-1849-AA26-E735F17A529D}" type="presParOf" srcId="{37C02A54-318C-0144-9335-0486AD4CC1BC}" destId="{53DB5B35-FA72-BB44-9FEE-AA945443ADCD}" srcOrd="0" destOrd="0" presId="urn:microsoft.com/office/officeart/2005/8/layout/vList2"/>
    <dgm:cxn modelId="{7327176F-098D-404C-965A-7CC30C9E887A}" type="presParOf" srcId="{37C02A54-318C-0144-9335-0486AD4CC1BC}" destId="{F06176BB-7B8F-8347-B302-9793DC9EE884}" srcOrd="1" destOrd="0" presId="urn:microsoft.com/office/officeart/2005/8/layout/vList2"/>
    <dgm:cxn modelId="{20116FF0-0900-B44A-B0F9-5206D2C3EDB4}" type="presParOf" srcId="{37C02A54-318C-0144-9335-0486AD4CC1BC}" destId="{76BF71DC-31D7-1B46-9FDE-64229E7A61F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A5E643-3AE5-47E2-AA6B-1291E1A83A3D}"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B778E06-BB6E-40F8-A9EB-7E29D90878F0}">
      <dgm:prSet/>
      <dgm:spPr/>
      <dgm:t>
        <a:bodyPr/>
        <a:lstStyle/>
        <a:p>
          <a:pPr>
            <a:lnSpc>
              <a:spcPct val="100000"/>
            </a:lnSpc>
          </a:pPr>
          <a:r>
            <a:rPr lang="it-IT" dirty="0">
              <a:hlinkClick xmlns:r="http://schemas.openxmlformats.org/officeDocument/2006/relationships" r:id="rId1"/>
            </a:rPr>
            <a:t>FORMAZIONE@AMBIENTELEGALE.IT</a:t>
          </a:r>
          <a:endParaRPr lang="en-US" dirty="0"/>
        </a:p>
      </dgm:t>
    </dgm:pt>
    <dgm:pt modelId="{D4AE21F0-2557-4A8F-B5E5-CA2734DAE62F}" type="parTrans" cxnId="{654F0A39-7B09-4770-AAD5-1DCCCACA7A45}">
      <dgm:prSet/>
      <dgm:spPr/>
      <dgm:t>
        <a:bodyPr/>
        <a:lstStyle/>
        <a:p>
          <a:endParaRPr lang="en-US"/>
        </a:p>
      </dgm:t>
    </dgm:pt>
    <dgm:pt modelId="{3FB4D824-0E38-4BB5-ADA0-85F95470FA83}" type="sibTrans" cxnId="{654F0A39-7B09-4770-AAD5-1DCCCACA7A45}">
      <dgm:prSet/>
      <dgm:spPr/>
      <dgm:t>
        <a:bodyPr/>
        <a:lstStyle/>
        <a:p>
          <a:endParaRPr lang="en-US"/>
        </a:p>
      </dgm:t>
    </dgm:pt>
    <dgm:pt modelId="{4A764449-F937-4FA3-A2A0-18DD629CB4DB}">
      <dgm:prSet/>
      <dgm:spPr/>
      <dgm:t>
        <a:bodyPr/>
        <a:lstStyle/>
        <a:p>
          <a:pPr>
            <a:lnSpc>
              <a:spcPct val="100000"/>
            </a:lnSpc>
          </a:pPr>
          <a:r>
            <a:rPr lang="it-IT" dirty="0"/>
            <a:t>COMMERCIALE@AMBIENTELEGALE.IT</a:t>
          </a:r>
          <a:endParaRPr lang="en-US" dirty="0"/>
        </a:p>
      </dgm:t>
    </dgm:pt>
    <dgm:pt modelId="{F98FEFB5-71EB-4202-B302-256BD3E84B0C}" type="parTrans" cxnId="{A132DDDE-6F88-47EB-BC10-3BFDE7C934DB}">
      <dgm:prSet/>
      <dgm:spPr/>
      <dgm:t>
        <a:bodyPr/>
        <a:lstStyle/>
        <a:p>
          <a:endParaRPr lang="en-US"/>
        </a:p>
      </dgm:t>
    </dgm:pt>
    <dgm:pt modelId="{A15BFAF1-0C46-4A4D-8467-CD0976ACAD61}" type="sibTrans" cxnId="{A132DDDE-6F88-47EB-BC10-3BFDE7C934DB}">
      <dgm:prSet/>
      <dgm:spPr/>
      <dgm:t>
        <a:bodyPr/>
        <a:lstStyle/>
        <a:p>
          <a:endParaRPr lang="en-US"/>
        </a:p>
      </dgm:t>
    </dgm:pt>
    <dgm:pt modelId="{E12CEF5C-D726-45E9-9C88-7B49A538ADE9}" type="pres">
      <dgm:prSet presAssocID="{D3A5E643-3AE5-47E2-AA6B-1291E1A83A3D}" presName="root" presStyleCnt="0">
        <dgm:presLayoutVars>
          <dgm:dir/>
          <dgm:resizeHandles val="exact"/>
        </dgm:presLayoutVars>
      </dgm:prSet>
      <dgm:spPr/>
    </dgm:pt>
    <dgm:pt modelId="{5DFABF24-3471-49CD-86AD-29EAAE7D3D57}" type="pres">
      <dgm:prSet presAssocID="{2B778E06-BB6E-40F8-A9EB-7E29D90878F0}" presName="compNode" presStyleCnt="0"/>
      <dgm:spPr/>
    </dgm:pt>
    <dgm:pt modelId="{93ED9A7D-7E7E-4C96-9E89-15FA8A38D917}" type="pres">
      <dgm:prSet presAssocID="{2B778E06-BB6E-40F8-A9EB-7E29D90878F0}" presName="bgRect" presStyleLbl="bgShp" presStyleIdx="0" presStyleCnt="2"/>
      <dgm:spPr/>
    </dgm:pt>
    <dgm:pt modelId="{45268541-5AB5-4174-9AA8-29D606E2BD25}" type="pres">
      <dgm:prSet presAssocID="{2B778E06-BB6E-40F8-A9EB-7E29D90878F0}" presName="iconRect" presStyleLbl="node1" presStyleIdx="0"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Posta elettronica"/>
        </a:ext>
      </dgm:extLst>
    </dgm:pt>
    <dgm:pt modelId="{DD6555DD-C4F5-4445-8221-F5C3D53F3824}" type="pres">
      <dgm:prSet presAssocID="{2B778E06-BB6E-40F8-A9EB-7E29D90878F0}" presName="spaceRect" presStyleCnt="0"/>
      <dgm:spPr/>
    </dgm:pt>
    <dgm:pt modelId="{7BEB4F36-4E5A-455C-86B2-1F73EE73EF8D}" type="pres">
      <dgm:prSet presAssocID="{2B778E06-BB6E-40F8-A9EB-7E29D90878F0}" presName="parTx" presStyleLbl="revTx" presStyleIdx="0" presStyleCnt="2">
        <dgm:presLayoutVars>
          <dgm:chMax val="0"/>
          <dgm:chPref val="0"/>
        </dgm:presLayoutVars>
      </dgm:prSet>
      <dgm:spPr/>
    </dgm:pt>
    <dgm:pt modelId="{F6280502-BCD5-4155-8F1B-922839AAE508}" type="pres">
      <dgm:prSet presAssocID="{3FB4D824-0E38-4BB5-ADA0-85F95470FA83}" presName="sibTrans" presStyleCnt="0"/>
      <dgm:spPr/>
    </dgm:pt>
    <dgm:pt modelId="{3CDC753D-6DBF-44F3-9000-E69DA9E570F3}" type="pres">
      <dgm:prSet presAssocID="{4A764449-F937-4FA3-A2A0-18DD629CB4DB}" presName="compNode" presStyleCnt="0"/>
      <dgm:spPr/>
    </dgm:pt>
    <dgm:pt modelId="{2B394DC0-7757-4208-AB93-541E3C8E065E}" type="pres">
      <dgm:prSet presAssocID="{4A764449-F937-4FA3-A2A0-18DD629CB4DB}" presName="bgRect" presStyleLbl="bgShp" presStyleIdx="1" presStyleCnt="2"/>
      <dgm:spPr/>
    </dgm:pt>
    <dgm:pt modelId="{A0F52AF6-DAF4-4071-8A76-0E605BAF0F4A}" type="pres">
      <dgm:prSet presAssocID="{4A764449-F937-4FA3-A2A0-18DD629CB4DB}" presName="iconRect" presStyleLbl="node1"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Busta"/>
        </a:ext>
      </dgm:extLst>
    </dgm:pt>
    <dgm:pt modelId="{361F0752-EBB7-423F-9633-FDD0C685D8FB}" type="pres">
      <dgm:prSet presAssocID="{4A764449-F937-4FA3-A2A0-18DD629CB4DB}" presName="spaceRect" presStyleCnt="0"/>
      <dgm:spPr/>
    </dgm:pt>
    <dgm:pt modelId="{8498BFA1-9851-4A1B-85C1-717B7B8CAE7B}" type="pres">
      <dgm:prSet presAssocID="{4A764449-F937-4FA3-A2A0-18DD629CB4DB}" presName="parTx" presStyleLbl="revTx" presStyleIdx="1" presStyleCnt="2">
        <dgm:presLayoutVars>
          <dgm:chMax val="0"/>
          <dgm:chPref val="0"/>
        </dgm:presLayoutVars>
      </dgm:prSet>
      <dgm:spPr/>
    </dgm:pt>
  </dgm:ptLst>
  <dgm:cxnLst>
    <dgm:cxn modelId="{654F0A39-7B09-4770-AAD5-1DCCCACA7A45}" srcId="{D3A5E643-3AE5-47E2-AA6B-1291E1A83A3D}" destId="{2B778E06-BB6E-40F8-A9EB-7E29D90878F0}" srcOrd="0" destOrd="0" parTransId="{D4AE21F0-2557-4A8F-B5E5-CA2734DAE62F}" sibTransId="{3FB4D824-0E38-4BB5-ADA0-85F95470FA83}"/>
    <dgm:cxn modelId="{B2020184-B345-9E42-BCE8-ED8F92865391}" type="presOf" srcId="{D3A5E643-3AE5-47E2-AA6B-1291E1A83A3D}" destId="{E12CEF5C-D726-45E9-9C88-7B49A538ADE9}" srcOrd="0" destOrd="0" presId="urn:microsoft.com/office/officeart/2018/2/layout/IconVerticalSolidList"/>
    <dgm:cxn modelId="{6222078E-F9EC-364D-AEA7-196BDA8E11B1}" type="presOf" srcId="{4A764449-F937-4FA3-A2A0-18DD629CB4DB}" destId="{8498BFA1-9851-4A1B-85C1-717B7B8CAE7B}" srcOrd="0" destOrd="0" presId="urn:microsoft.com/office/officeart/2018/2/layout/IconVerticalSolidList"/>
    <dgm:cxn modelId="{DD795DC8-3F56-B146-A633-280B5992CACC}" type="presOf" srcId="{2B778E06-BB6E-40F8-A9EB-7E29D90878F0}" destId="{7BEB4F36-4E5A-455C-86B2-1F73EE73EF8D}" srcOrd="0" destOrd="0" presId="urn:microsoft.com/office/officeart/2018/2/layout/IconVerticalSolidList"/>
    <dgm:cxn modelId="{A132DDDE-6F88-47EB-BC10-3BFDE7C934DB}" srcId="{D3A5E643-3AE5-47E2-AA6B-1291E1A83A3D}" destId="{4A764449-F937-4FA3-A2A0-18DD629CB4DB}" srcOrd="1" destOrd="0" parTransId="{F98FEFB5-71EB-4202-B302-256BD3E84B0C}" sibTransId="{A15BFAF1-0C46-4A4D-8467-CD0976ACAD61}"/>
    <dgm:cxn modelId="{AF4FB207-2C65-F546-A578-E7B1FBD43724}" type="presParOf" srcId="{E12CEF5C-D726-45E9-9C88-7B49A538ADE9}" destId="{5DFABF24-3471-49CD-86AD-29EAAE7D3D57}" srcOrd="0" destOrd="0" presId="urn:microsoft.com/office/officeart/2018/2/layout/IconVerticalSolidList"/>
    <dgm:cxn modelId="{38768048-655B-D447-8276-2F67F151882A}" type="presParOf" srcId="{5DFABF24-3471-49CD-86AD-29EAAE7D3D57}" destId="{93ED9A7D-7E7E-4C96-9E89-15FA8A38D917}" srcOrd="0" destOrd="0" presId="urn:microsoft.com/office/officeart/2018/2/layout/IconVerticalSolidList"/>
    <dgm:cxn modelId="{B8514601-8858-4D49-98B3-A02818C669D9}" type="presParOf" srcId="{5DFABF24-3471-49CD-86AD-29EAAE7D3D57}" destId="{45268541-5AB5-4174-9AA8-29D606E2BD25}" srcOrd="1" destOrd="0" presId="urn:microsoft.com/office/officeart/2018/2/layout/IconVerticalSolidList"/>
    <dgm:cxn modelId="{DC374BDD-3AFC-B641-8E3A-6AE27F41D199}" type="presParOf" srcId="{5DFABF24-3471-49CD-86AD-29EAAE7D3D57}" destId="{DD6555DD-C4F5-4445-8221-F5C3D53F3824}" srcOrd="2" destOrd="0" presId="urn:microsoft.com/office/officeart/2018/2/layout/IconVerticalSolidList"/>
    <dgm:cxn modelId="{C0E5C1E5-A0E5-B549-8B05-0DCB851D9F34}" type="presParOf" srcId="{5DFABF24-3471-49CD-86AD-29EAAE7D3D57}" destId="{7BEB4F36-4E5A-455C-86B2-1F73EE73EF8D}" srcOrd="3" destOrd="0" presId="urn:microsoft.com/office/officeart/2018/2/layout/IconVerticalSolidList"/>
    <dgm:cxn modelId="{A9B969F2-23A4-7E46-85F6-C4EA03F98207}" type="presParOf" srcId="{E12CEF5C-D726-45E9-9C88-7B49A538ADE9}" destId="{F6280502-BCD5-4155-8F1B-922839AAE508}" srcOrd="1" destOrd="0" presId="urn:microsoft.com/office/officeart/2018/2/layout/IconVerticalSolidList"/>
    <dgm:cxn modelId="{20C5BE7F-30DB-F14E-8B56-A27ECA194F25}" type="presParOf" srcId="{E12CEF5C-D726-45E9-9C88-7B49A538ADE9}" destId="{3CDC753D-6DBF-44F3-9000-E69DA9E570F3}" srcOrd="2" destOrd="0" presId="urn:microsoft.com/office/officeart/2018/2/layout/IconVerticalSolidList"/>
    <dgm:cxn modelId="{4F0EC83A-141D-A242-8009-A26B22849A46}" type="presParOf" srcId="{3CDC753D-6DBF-44F3-9000-E69DA9E570F3}" destId="{2B394DC0-7757-4208-AB93-541E3C8E065E}" srcOrd="0" destOrd="0" presId="urn:microsoft.com/office/officeart/2018/2/layout/IconVerticalSolidList"/>
    <dgm:cxn modelId="{3BCF6D42-DDD5-3642-85D2-6C95E0D384C7}" type="presParOf" srcId="{3CDC753D-6DBF-44F3-9000-E69DA9E570F3}" destId="{A0F52AF6-DAF4-4071-8A76-0E605BAF0F4A}" srcOrd="1" destOrd="0" presId="urn:microsoft.com/office/officeart/2018/2/layout/IconVerticalSolidList"/>
    <dgm:cxn modelId="{41F2122C-6869-1A42-B6D6-03E403DECDFF}" type="presParOf" srcId="{3CDC753D-6DBF-44F3-9000-E69DA9E570F3}" destId="{361F0752-EBB7-423F-9633-FDD0C685D8FB}" srcOrd="2" destOrd="0" presId="urn:microsoft.com/office/officeart/2018/2/layout/IconVerticalSolidList"/>
    <dgm:cxn modelId="{42A0683B-6850-094B-A933-080EDD6060FA}" type="presParOf" srcId="{3CDC753D-6DBF-44F3-9000-E69DA9E570F3}" destId="{8498BFA1-9851-4A1B-85C1-717B7B8CAE7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DB5B35-FA72-BB44-9FEE-AA945443ADCD}">
      <dsp:nvSpPr>
        <dsp:cNvPr id="0" name=""/>
        <dsp:cNvSpPr/>
      </dsp:nvSpPr>
      <dsp:spPr>
        <a:xfrm>
          <a:off x="0" y="480090"/>
          <a:ext cx="6628804" cy="196794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it-IT" sz="2900" kern="1200"/>
            <a:t>NORMATIVA SULLA TARI -&gt; Legge TARI art.1, co. 649 L. 147/2013 + ART. 238, COMMA 10 D.LGS. 152 DEL 2006</a:t>
          </a:r>
          <a:endParaRPr lang="en-US" sz="2900" kern="1200"/>
        </a:p>
      </dsp:txBody>
      <dsp:txXfrm>
        <a:off x="96067" y="576157"/>
        <a:ext cx="6436670" cy="1775806"/>
      </dsp:txXfrm>
    </dsp:sp>
    <dsp:sp modelId="{76BF71DC-31D7-1B46-9FDE-64229E7A61F1}">
      <dsp:nvSpPr>
        <dsp:cNvPr id="0" name=""/>
        <dsp:cNvSpPr/>
      </dsp:nvSpPr>
      <dsp:spPr>
        <a:xfrm>
          <a:off x="0" y="2531550"/>
          <a:ext cx="6628804" cy="196794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it-IT" sz="2900" kern="1200"/>
            <a:t>NORMATIVA SUL RECUPERO DEI RIFIUTI URBANI DIFFERENZIATI AVVIATI AL RECUPERO (PROVENIENTI DA UTENZE DOMESTICHE E NON)</a:t>
          </a:r>
          <a:endParaRPr lang="en-US" sz="2900" kern="1200"/>
        </a:p>
      </dsp:txBody>
      <dsp:txXfrm>
        <a:off x="96067" y="2627617"/>
        <a:ext cx="6436670" cy="17758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ED9A7D-7E7E-4C96-9E89-15FA8A38D917}">
      <dsp:nvSpPr>
        <dsp:cNvPr id="0" name=""/>
        <dsp:cNvSpPr/>
      </dsp:nvSpPr>
      <dsp:spPr>
        <a:xfrm>
          <a:off x="0" y="334327"/>
          <a:ext cx="8301594" cy="6172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268541-5AB5-4174-9AA8-29D606E2BD25}">
      <dsp:nvSpPr>
        <dsp:cNvPr id="0" name=""/>
        <dsp:cNvSpPr/>
      </dsp:nvSpPr>
      <dsp:spPr>
        <a:xfrm>
          <a:off x="186708" y="473201"/>
          <a:ext cx="339470" cy="3394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BEB4F36-4E5A-455C-86B2-1F73EE73EF8D}">
      <dsp:nvSpPr>
        <dsp:cNvPr id="0" name=""/>
        <dsp:cNvSpPr/>
      </dsp:nvSpPr>
      <dsp:spPr>
        <a:xfrm>
          <a:off x="712888" y="334327"/>
          <a:ext cx="7588705" cy="6172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322" tIns="65322" rIns="65322" bIns="65322" numCol="1" spcCol="1270" anchor="ctr" anchorCtr="0">
          <a:noAutofit/>
        </a:bodyPr>
        <a:lstStyle/>
        <a:p>
          <a:pPr marL="0" lvl="0" indent="0" algn="l" defTabSz="1111250">
            <a:lnSpc>
              <a:spcPct val="100000"/>
            </a:lnSpc>
            <a:spcBef>
              <a:spcPct val="0"/>
            </a:spcBef>
            <a:spcAft>
              <a:spcPct val="35000"/>
            </a:spcAft>
            <a:buNone/>
          </a:pPr>
          <a:r>
            <a:rPr lang="it-IT" sz="2500" kern="1200" dirty="0">
              <a:hlinkClick xmlns:r="http://schemas.openxmlformats.org/officeDocument/2006/relationships" r:id="rId3"/>
            </a:rPr>
            <a:t>FORMAZIONE@AMBIENTELEGALE.IT</a:t>
          </a:r>
          <a:endParaRPr lang="en-US" sz="2500" kern="1200" dirty="0"/>
        </a:p>
      </dsp:txBody>
      <dsp:txXfrm>
        <a:off x="712888" y="334327"/>
        <a:ext cx="7588705" cy="617219"/>
      </dsp:txXfrm>
    </dsp:sp>
    <dsp:sp modelId="{2B394DC0-7757-4208-AB93-541E3C8E065E}">
      <dsp:nvSpPr>
        <dsp:cNvPr id="0" name=""/>
        <dsp:cNvSpPr/>
      </dsp:nvSpPr>
      <dsp:spPr>
        <a:xfrm>
          <a:off x="0" y="1105851"/>
          <a:ext cx="8301594" cy="61721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F52AF6-DAF4-4071-8A76-0E605BAF0F4A}">
      <dsp:nvSpPr>
        <dsp:cNvPr id="0" name=""/>
        <dsp:cNvSpPr/>
      </dsp:nvSpPr>
      <dsp:spPr>
        <a:xfrm>
          <a:off x="186708" y="1244726"/>
          <a:ext cx="339470" cy="339470"/>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498BFA1-9851-4A1B-85C1-717B7B8CAE7B}">
      <dsp:nvSpPr>
        <dsp:cNvPr id="0" name=""/>
        <dsp:cNvSpPr/>
      </dsp:nvSpPr>
      <dsp:spPr>
        <a:xfrm>
          <a:off x="712888" y="1105851"/>
          <a:ext cx="7588705" cy="6172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322" tIns="65322" rIns="65322" bIns="65322" numCol="1" spcCol="1270" anchor="ctr" anchorCtr="0">
          <a:noAutofit/>
        </a:bodyPr>
        <a:lstStyle/>
        <a:p>
          <a:pPr marL="0" lvl="0" indent="0" algn="l" defTabSz="1111250">
            <a:lnSpc>
              <a:spcPct val="100000"/>
            </a:lnSpc>
            <a:spcBef>
              <a:spcPct val="0"/>
            </a:spcBef>
            <a:spcAft>
              <a:spcPct val="35000"/>
            </a:spcAft>
            <a:buNone/>
          </a:pPr>
          <a:r>
            <a:rPr lang="it-IT" sz="2500" kern="1200" dirty="0"/>
            <a:t>COMMERCIALE@AMBIENTELEGALE.IT</a:t>
          </a:r>
          <a:endParaRPr lang="en-US" sz="2500" kern="1200" dirty="0"/>
        </a:p>
      </dsp:txBody>
      <dsp:txXfrm>
        <a:off x="712888" y="1105851"/>
        <a:ext cx="7588705" cy="61721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6CF4DF23-604E-2D47-AC9C-0CCE1BC432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D82196B4-4483-6F4A-A4DF-3A0C84D639C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8ED282-E7DF-754B-BC4D-8670C8653668}" type="datetimeFigureOut">
              <a:rPr lang="it-IT" smtClean="0"/>
              <a:t>24/01/24</a:t>
            </a:fld>
            <a:endParaRPr lang="it-IT"/>
          </a:p>
        </p:txBody>
      </p:sp>
      <p:sp>
        <p:nvSpPr>
          <p:cNvPr id="4" name="Segnaposto piè di pagina 3">
            <a:extLst>
              <a:ext uri="{FF2B5EF4-FFF2-40B4-BE49-F238E27FC236}">
                <a16:creationId xmlns:a16="http://schemas.microsoft.com/office/drawing/2014/main" id="{DCE0507B-0B22-BC47-B5E6-8FAD532B320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0B7046DB-F73A-9148-A41E-81AB263FB47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922F9A-85F5-7249-97E8-B21186BC9893}" type="slidenum">
              <a:rPr lang="it-IT" smtClean="0"/>
              <a:t>‹N›</a:t>
            </a:fld>
            <a:endParaRPr lang="it-IT"/>
          </a:p>
        </p:txBody>
      </p:sp>
    </p:spTree>
    <p:extLst>
      <p:ext uri="{BB962C8B-B14F-4D97-AF65-F5344CB8AC3E}">
        <p14:creationId xmlns:p14="http://schemas.microsoft.com/office/powerpoint/2010/main" val="3037733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66E19-883C-1F4E-9729-CFAEA7677A3D}" type="datetimeFigureOut">
              <a:rPr lang="it-IT" smtClean="0"/>
              <a:t>24/01/24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947F5C-26B5-9E4C-8666-19B1C5314B29}" type="slidenum">
              <a:rPr lang="it-IT" smtClean="0"/>
              <a:t>‹N›</a:t>
            </a:fld>
            <a:endParaRPr lang="it-IT"/>
          </a:p>
        </p:txBody>
      </p:sp>
    </p:spTree>
    <p:extLst>
      <p:ext uri="{BB962C8B-B14F-4D97-AF65-F5344CB8AC3E}">
        <p14:creationId xmlns:p14="http://schemas.microsoft.com/office/powerpoint/2010/main" val="902614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524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46176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24283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549268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858202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037868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a:t>
            </a:fld>
            <a:endParaRPr lang="en-US" dirty="0"/>
          </a:p>
        </p:txBody>
      </p:sp>
    </p:spTree>
    <p:extLst>
      <p:ext uri="{BB962C8B-B14F-4D97-AF65-F5344CB8AC3E}">
        <p14:creationId xmlns:p14="http://schemas.microsoft.com/office/powerpoint/2010/main" val="32728158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00565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8"/>
        <p:cNvGrpSpPr/>
        <p:nvPr/>
      </p:nvGrpSpPr>
      <p:grpSpPr>
        <a:xfrm>
          <a:off x="0" y="0"/>
          <a:ext cx="0" cy="0"/>
          <a:chOff x="0" y="0"/>
          <a:chExt cx="0" cy="0"/>
        </a:xfrm>
      </p:grpSpPr>
      <p:sp>
        <p:nvSpPr>
          <p:cNvPr id="19" name="Google Shape;19;p4"/>
          <p:cNvSpPr txBox="1">
            <a:spLocks noGrp="1"/>
          </p:cNvSpPr>
          <p:nvPr>
            <p:ph type="body" idx="1"/>
          </p:nvPr>
        </p:nvSpPr>
        <p:spPr>
          <a:xfrm>
            <a:off x="993133" y="1536633"/>
            <a:ext cx="10205600" cy="4602800"/>
          </a:xfrm>
          <a:prstGeom prst="rect">
            <a:avLst/>
          </a:prstGeom>
        </p:spPr>
        <p:txBody>
          <a:bodyPr spcFirstLastPara="1" wrap="square" lIns="91425" tIns="91425" rIns="91425" bIns="91425" anchor="ctr" anchorCtr="0">
            <a:noAutofit/>
          </a:bodyPr>
          <a:lstStyle>
            <a:lvl1pPr marL="609585" lvl="0" indent="-406390">
              <a:spcBef>
                <a:spcPts val="0"/>
              </a:spcBef>
              <a:spcAft>
                <a:spcPts val="0"/>
              </a:spcAft>
              <a:buSzPts val="1200"/>
              <a:buFont typeface="Trocchi"/>
              <a:buAutoNum type="arabicPeriod"/>
              <a:defRPr sz="1600"/>
            </a:lvl1pPr>
            <a:lvl2pPr marL="1219170" lvl="1" indent="-423323">
              <a:spcBef>
                <a:spcPts val="0"/>
              </a:spcBef>
              <a:spcAft>
                <a:spcPts val="0"/>
              </a:spcAft>
              <a:buSzPts val="1400"/>
              <a:buAutoNum type="alphaLcPeriod"/>
              <a:defRPr/>
            </a:lvl2pPr>
            <a:lvl3pPr marL="1828754" lvl="2" indent="-423323">
              <a:spcBef>
                <a:spcPts val="0"/>
              </a:spcBef>
              <a:spcAft>
                <a:spcPts val="0"/>
              </a:spcAft>
              <a:buSzPts val="1400"/>
              <a:buAutoNum type="romanLcPeriod"/>
              <a:defRPr/>
            </a:lvl3pPr>
            <a:lvl4pPr marL="2438339" lvl="3" indent="-423323">
              <a:spcBef>
                <a:spcPts val="0"/>
              </a:spcBef>
              <a:spcAft>
                <a:spcPts val="0"/>
              </a:spcAft>
              <a:buSzPts val="1400"/>
              <a:buAutoNum type="arabicPeriod"/>
              <a:defRPr/>
            </a:lvl4pPr>
            <a:lvl5pPr marL="3047924" lvl="4" indent="-423323">
              <a:spcBef>
                <a:spcPts val="0"/>
              </a:spcBef>
              <a:spcAft>
                <a:spcPts val="0"/>
              </a:spcAft>
              <a:buSzPts val="1400"/>
              <a:buAutoNum type="alphaLcPeriod"/>
              <a:defRPr/>
            </a:lvl5pPr>
            <a:lvl6pPr marL="3657509" lvl="5" indent="-423323">
              <a:spcBef>
                <a:spcPts val="0"/>
              </a:spcBef>
              <a:spcAft>
                <a:spcPts val="0"/>
              </a:spcAft>
              <a:buSzPts val="1400"/>
              <a:buAutoNum type="romanLcPeriod"/>
              <a:defRPr/>
            </a:lvl6pPr>
            <a:lvl7pPr marL="4267093" lvl="6" indent="-423323">
              <a:spcBef>
                <a:spcPts val="0"/>
              </a:spcBef>
              <a:spcAft>
                <a:spcPts val="0"/>
              </a:spcAft>
              <a:buSzPts val="1400"/>
              <a:buAutoNum type="arabicPeriod"/>
              <a:defRPr/>
            </a:lvl7pPr>
            <a:lvl8pPr marL="4876678" lvl="7" indent="-423323">
              <a:spcBef>
                <a:spcPts val="0"/>
              </a:spcBef>
              <a:spcAft>
                <a:spcPts val="0"/>
              </a:spcAft>
              <a:buSzPts val="1400"/>
              <a:buAutoNum type="alphaLcPeriod"/>
              <a:defRPr/>
            </a:lvl8pPr>
            <a:lvl9pPr marL="5486263" lvl="8" indent="-423323">
              <a:spcBef>
                <a:spcPts val="0"/>
              </a:spcBef>
              <a:spcAft>
                <a:spcPts val="0"/>
              </a:spcAft>
              <a:buSzPts val="1400"/>
              <a:buAutoNum type="romanLcPeriod"/>
              <a:defRPr/>
            </a:lvl9pPr>
          </a:lstStyle>
          <a:p>
            <a:endParaRPr/>
          </a:p>
        </p:txBody>
      </p:sp>
      <p:sp>
        <p:nvSpPr>
          <p:cNvPr id="20" name="Google Shape;20;p4"/>
          <p:cNvSpPr txBox="1">
            <a:spLocks noGrp="1"/>
          </p:cNvSpPr>
          <p:nvPr>
            <p:ph type="title"/>
          </p:nvPr>
        </p:nvSpPr>
        <p:spPr>
          <a:xfrm>
            <a:off x="993200" y="718700"/>
            <a:ext cx="8428000" cy="623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729436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18255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r>
              <a:rPr lang="it-IT"/>
              <a:t>25/2/2016</a:t>
            </a:r>
            <a:endParaRPr lang="en-US" dirty="0"/>
          </a:p>
        </p:txBody>
      </p:sp>
      <p:sp>
        <p:nvSpPr>
          <p:cNvPr id="5" name="Footer Placeholder 4"/>
          <p:cNvSpPr>
            <a:spLocks noGrp="1"/>
          </p:cNvSpPr>
          <p:nvPr>
            <p:ph type="ftr" sz="quarter" idx="11"/>
          </p:nvPr>
        </p:nvSpPr>
        <p:spPr/>
        <p:txBody>
          <a:bodyPr/>
          <a:lstStyle/>
          <a:p>
            <a:r>
              <a:rPr lang="en-US"/>
              <a:t>www.ambientelegale.it</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34648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r>
              <a:rPr lang="it-IT"/>
              <a:t>25/2/2016</a:t>
            </a:r>
            <a:endParaRPr lang="en-US" dirty="0"/>
          </a:p>
        </p:txBody>
      </p:sp>
      <p:sp>
        <p:nvSpPr>
          <p:cNvPr id="6" name="Footer Placeholder 5"/>
          <p:cNvSpPr>
            <a:spLocks noGrp="1"/>
          </p:cNvSpPr>
          <p:nvPr>
            <p:ph type="ftr" sz="quarter" idx="11"/>
          </p:nvPr>
        </p:nvSpPr>
        <p:spPr/>
        <p:txBody>
          <a:bodyPr/>
          <a:lstStyle/>
          <a:p>
            <a:r>
              <a:rPr lang="en-US"/>
              <a:t>www.ambientelegale.it</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‹N›</a:t>
            </a:fld>
            <a:endParaRPr lang="en-US" dirty="0"/>
          </a:p>
        </p:txBody>
      </p:sp>
    </p:spTree>
    <p:extLst>
      <p:ext uri="{BB962C8B-B14F-4D97-AF65-F5344CB8AC3E}">
        <p14:creationId xmlns:p14="http://schemas.microsoft.com/office/powerpoint/2010/main" val="2097438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r>
              <a:rPr lang="it-IT"/>
              <a:t>25/2/2016</a:t>
            </a:r>
            <a:endParaRPr lang="en-US" dirty="0"/>
          </a:p>
        </p:txBody>
      </p:sp>
      <p:sp>
        <p:nvSpPr>
          <p:cNvPr id="8" name="Footer Placeholder 7"/>
          <p:cNvSpPr>
            <a:spLocks noGrp="1"/>
          </p:cNvSpPr>
          <p:nvPr>
            <p:ph type="ftr" sz="quarter" idx="11"/>
          </p:nvPr>
        </p:nvSpPr>
        <p:spPr/>
        <p:txBody>
          <a:bodyPr/>
          <a:lstStyle/>
          <a:p>
            <a:r>
              <a:rPr lang="en-US"/>
              <a:t>www.ambientelegale.it</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26799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r>
              <a:rPr lang="it-IT"/>
              <a:t>25/2/2016</a:t>
            </a:r>
            <a:endParaRPr lang="en-US" dirty="0"/>
          </a:p>
        </p:txBody>
      </p:sp>
      <p:sp>
        <p:nvSpPr>
          <p:cNvPr id="4" name="Footer Placeholder 3"/>
          <p:cNvSpPr>
            <a:spLocks noGrp="1"/>
          </p:cNvSpPr>
          <p:nvPr>
            <p:ph type="ftr" sz="quarter" idx="11"/>
          </p:nvPr>
        </p:nvSpPr>
        <p:spPr/>
        <p:txBody>
          <a:bodyPr/>
          <a:lstStyle/>
          <a:p>
            <a:r>
              <a:rPr lang="en-US"/>
              <a:t>www.ambientelegale.it</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0524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it-IT"/>
              <a:t>25/2/2016</a:t>
            </a:r>
            <a:endParaRPr lang="en-US" dirty="0"/>
          </a:p>
        </p:txBody>
      </p:sp>
      <p:sp>
        <p:nvSpPr>
          <p:cNvPr id="3" name="Footer Placeholder 2"/>
          <p:cNvSpPr>
            <a:spLocks noGrp="1"/>
          </p:cNvSpPr>
          <p:nvPr>
            <p:ph type="ftr" sz="quarter" idx="11"/>
          </p:nvPr>
        </p:nvSpPr>
        <p:spPr/>
        <p:txBody>
          <a:bodyPr/>
          <a:lstStyle/>
          <a:p>
            <a:r>
              <a:rPr lang="en-US"/>
              <a:t>www.ambientelegale.it</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71415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r>
              <a:rPr lang="it-IT"/>
              <a:t>25/2/2016</a:t>
            </a:r>
            <a:endParaRPr lang="en-US" dirty="0"/>
          </a:p>
        </p:txBody>
      </p:sp>
      <p:sp>
        <p:nvSpPr>
          <p:cNvPr id="6" name="Footer Placeholder 5"/>
          <p:cNvSpPr>
            <a:spLocks noGrp="1"/>
          </p:cNvSpPr>
          <p:nvPr>
            <p:ph type="ftr" sz="quarter" idx="11"/>
          </p:nvPr>
        </p:nvSpPr>
        <p:spPr/>
        <p:txBody>
          <a:bodyPr/>
          <a:lstStyle/>
          <a:p>
            <a:r>
              <a:rPr lang="en-US"/>
              <a:t>www.ambientelegale.it</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a:t>
            </a:fld>
            <a:endParaRPr lang="en-US" dirty="0"/>
          </a:p>
        </p:txBody>
      </p:sp>
    </p:spTree>
    <p:extLst>
      <p:ext uri="{BB962C8B-B14F-4D97-AF65-F5344CB8AC3E}">
        <p14:creationId xmlns:p14="http://schemas.microsoft.com/office/powerpoint/2010/main" val="2261427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r>
              <a:rPr lang="it-IT"/>
              <a:t>25/2/2016</a:t>
            </a:r>
            <a:endParaRPr lang="en-US" dirty="0"/>
          </a:p>
        </p:txBody>
      </p:sp>
      <p:sp>
        <p:nvSpPr>
          <p:cNvPr id="6" name="Footer Placeholder 5"/>
          <p:cNvSpPr>
            <a:spLocks noGrp="1"/>
          </p:cNvSpPr>
          <p:nvPr>
            <p:ph type="ftr" sz="quarter" idx="11"/>
          </p:nvPr>
        </p:nvSpPr>
        <p:spPr/>
        <p:txBody>
          <a:bodyPr/>
          <a:lstStyle/>
          <a:p>
            <a:r>
              <a:rPr lang="en-US"/>
              <a:t>www.ambientelegale.it</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746317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it-IT"/>
              <a:t>25/2/2016</a:t>
            </a:r>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www.ambientelegale.it</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17314360"/>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43" r:id="rId17"/>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emf"/><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 name="Group 60">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62" name="Straight Connector 61">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3" name="Straight Connector 62">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4"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65"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66" name="Isosceles Triangle 65">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67"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68"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69"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70" name="Isosceles Triangle 69">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71" name="Isosceles Triangle 70">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p:nvSpPr>
          <p:cNvPr id="73" name="Rectangle 72">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5" name="Group 74">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76" name="Straight Connector 75">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7"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78"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79" name="Isosceles Triangle 78">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80"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81"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82"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83" name="Isosceles Triangle 82">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84" name="Isosceles Triangle 83">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p:nvSpPr>
          <p:cNvPr id="86" name="Rectangle 85">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3E09D8AE-E233-C74C-81B6-3DA01F776B74}"/>
              </a:ext>
            </a:extLst>
          </p:cNvPr>
          <p:cNvSpPr>
            <a:spLocks noGrp="1"/>
          </p:cNvSpPr>
          <p:nvPr>
            <p:ph type="title"/>
          </p:nvPr>
        </p:nvSpPr>
        <p:spPr>
          <a:xfrm>
            <a:off x="2213110" y="2964568"/>
            <a:ext cx="7497745" cy="1371651"/>
          </a:xfrm>
        </p:spPr>
        <p:txBody>
          <a:bodyPr vert="horz" lIns="91440" tIns="45720" rIns="91440" bIns="45720" rtlCol="0" anchor="b">
            <a:normAutofit fontScale="90000"/>
          </a:bodyPr>
          <a:lstStyle/>
          <a:p>
            <a:pPr algn="r" defTabSz="379476">
              <a:lnSpc>
                <a:spcPct val="90000"/>
              </a:lnSpc>
            </a:pPr>
            <a:r>
              <a:rPr lang="en-US" sz="4400" b="0" kern="1200" cap="none" dirty="0">
                <a:solidFill>
                  <a:schemeClr val="accent1"/>
                </a:solidFill>
                <a:latin typeface="+mj-lt"/>
                <a:ea typeface="+mj-ea"/>
                <a:cs typeface="+mj-cs"/>
              </a:rPr>
              <a:t>“</a:t>
            </a:r>
            <a:r>
              <a:rPr lang="en-US" sz="4400" b="0" kern="1200" cap="none" dirty="0" err="1">
                <a:solidFill>
                  <a:schemeClr val="accent1"/>
                </a:solidFill>
                <a:latin typeface="+mj-lt"/>
                <a:ea typeface="+mj-ea"/>
                <a:cs typeface="+mj-cs"/>
              </a:rPr>
              <a:t>L’economia</a:t>
            </a:r>
            <a:r>
              <a:rPr lang="en-US" sz="4400" b="0" kern="1200" cap="none" dirty="0">
                <a:solidFill>
                  <a:schemeClr val="accent1"/>
                </a:solidFill>
                <a:latin typeface="+mj-lt"/>
                <a:ea typeface="+mj-ea"/>
                <a:cs typeface="+mj-cs"/>
              </a:rPr>
              <a:t> </a:t>
            </a:r>
            <a:r>
              <a:rPr lang="en-US" sz="4400" b="0" kern="1200" cap="none" dirty="0" err="1">
                <a:solidFill>
                  <a:schemeClr val="accent1"/>
                </a:solidFill>
                <a:latin typeface="+mj-lt"/>
                <a:ea typeface="+mj-ea"/>
                <a:cs typeface="+mj-cs"/>
              </a:rPr>
              <a:t>circolare</a:t>
            </a:r>
            <a:r>
              <a:rPr lang="en-US" sz="4400" b="0" kern="1200" cap="none" dirty="0">
                <a:solidFill>
                  <a:schemeClr val="accent1"/>
                </a:solidFill>
                <a:latin typeface="+mj-lt"/>
                <a:ea typeface="+mj-ea"/>
                <a:cs typeface="+mj-cs"/>
              </a:rPr>
              <a:t> in Puglia </a:t>
            </a:r>
            <a:r>
              <a:rPr lang="en-US" sz="4400" b="0" kern="1200" cap="none" dirty="0" err="1">
                <a:solidFill>
                  <a:schemeClr val="accent1"/>
                </a:solidFill>
                <a:latin typeface="+mj-lt"/>
                <a:ea typeface="+mj-ea"/>
                <a:cs typeface="+mj-cs"/>
              </a:rPr>
              <a:t>nel</a:t>
            </a:r>
            <a:r>
              <a:rPr lang="en-US" sz="4400" b="0" kern="1200" cap="none" dirty="0">
                <a:solidFill>
                  <a:schemeClr val="accent1"/>
                </a:solidFill>
                <a:latin typeface="+mj-lt"/>
                <a:ea typeface="+mj-ea"/>
                <a:cs typeface="+mj-cs"/>
              </a:rPr>
              <a:t> </a:t>
            </a:r>
            <a:r>
              <a:rPr lang="en-US" sz="4400" b="0" kern="1200" cap="none" dirty="0" err="1">
                <a:solidFill>
                  <a:schemeClr val="accent1"/>
                </a:solidFill>
                <a:latin typeface="+mj-lt"/>
                <a:ea typeface="+mj-ea"/>
                <a:cs typeface="+mj-cs"/>
              </a:rPr>
              <a:t>settore</a:t>
            </a:r>
            <a:r>
              <a:rPr lang="en-US" sz="4400" b="0" kern="1200" cap="none" dirty="0">
                <a:solidFill>
                  <a:schemeClr val="accent1"/>
                </a:solidFill>
                <a:latin typeface="+mj-lt"/>
                <a:ea typeface="+mj-ea"/>
                <a:cs typeface="+mj-cs"/>
              </a:rPr>
              <a:t> </a:t>
            </a:r>
            <a:r>
              <a:rPr lang="en-US" sz="4400" b="0" kern="1200" cap="none" dirty="0" err="1">
                <a:solidFill>
                  <a:schemeClr val="accent1"/>
                </a:solidFill>
                <a:latin typeface="+mj-lt"/>
                <a:ea typeface="+mj-ea"/>
                <a:cs typeface="+mj-cs"/>
              </a:rPr>
              <a:t>dei</a:t>
            </a:r>
            <a:r>
              <a:rPr lang="en-US" sz="4400" b="0" kern="1200" cap="none" dirty="0">
                <a:solidFill>
                  <a:schemeClr val="accent1"/>
                </a:solidFill>
                <a:latin typeface="+mj-lt"/>
                <a:ea typeface="+mj-ea"/>
                <a:cs typeface="+mj-cs"/>
              </a:rPr>
              <a:t> </a:t>
            </a:r>
            <a:r>
              <a:rPr lang="en-US" sz="4400" b="0" kern="1200" cap="none" dirty="0" err="1">
                <a:solidFill>
                  <a:schemeClr val="accent1"/>
                </a:solidFill>
                <a:latin typeface="+mj-lt"/>
                <a:ea typeface="+mj-ea"/>
                <a:cs typeface="+mj-cs"/>
              </a:rPr>
              <a:t>rifiuti</a:t>
            </a:r>
            <a:r>
              <a:rPr lang="en-US" sz="4400" b="0" kern="1200" cap="none" dirty="0">
                <a:solidFill>
                  <a:schemeClr val="accent1"/>
                </a:solidFill>
                <a:latin typeface="+mj-lt"/>
                <a:ea typeface="+mj-ea"/>
                <a:cs typeface="+mj-cs"/>
              </a:rPr>
              <a:t> </a:t>
            </a:r>
            <a:r>
              <a:rPr lang="en-US" sz="4400" b="0" kern="1200" cap="none" dirty="0" err="1">
                <a:solidFill>
                  <a:schemeClr val="accent1"/>
                </a:solidFill>
                <a:latin typeface="+mj-lt"/>
                <a:ea typeface="+mj-ea"/>
                <a:cs typeface="+mj-cs"/>
              </a:rPr>
              <a:t>urbani</a:t>
            </a:r>
            <a:r>
              <a:rPr lang="en-US" sz="4400" b="0" kern="1200" cap="none" dirty="0">
                <a:solidFill>
                  <a:schemeClr val="accent1"/>
                </a:solidFill>
                <a:latin typeface="+mj-lt"/>
                <a:ea typeface="+mj-ea"/>
                <a:cs typeface="+mj-cs"/>
              </a:rPr>
              <a:t> </a:t>
            </a:r>
            <a:r>
              <a:rPr lang="en-US" sz="4400" b="0" kern="1200" cap="none" dirty="0" err="1">
                <a:solidFill>
                  <a:schemeClr val="accent1"/>
                </a:solidFill>
                <a:latin typeface="+mj-lt"/>
                <a:ea typeface="+mj-ea"/>
                <a:cs typeface="+mj-cs"/>
              </a:rPr>
              <a:t>riciclabili</a:t>
            </a:r>
            <a:r>
              <a:rPr lang="en-US" sz="4400" b="0" kern="1200" cap="none" dirty="0">
                <a:solidFill>
                  <a:schemeClr val="accent1"/>
                </a:solidFill>
                <a:latin typeface="+mj-lt"/>
                <a:ea typeface="+mj-ea"/>
                <a:cs typeface="+mj-cs"/>
              </a:rPr>
              <a:t>”</a:t>
            </a:r>
            <a:br>
              <a:rPr lang="en-US" sz="4400" b="0" kern="1200" cap="none" dirty="0">
                <a:solidFill>
                  <a:schemeClr val="accent1"/>
                </a:solidFill>
                <a:latin typeface="+mj-lt"/>
                <a:ea typeface="+mj-ea"/>
                <a:cs typeface="+mj-cs"/>
              </a:rPr>
            </a:br>
            <a:r>
              <a:rPr lang="en-US" sz="4400" b="0" kern="1200" cap="none" dirty="0">
                <a:solidFill>
                  <a:schemeClr val="accent1"/>
                </a:solidFill>
                <a:latin typeface="+mj-lt"/>
                <a:ea typeface="+mj-ea"/>
                <a:cs typeface="+mj-cs"/>
              </a:rPr>
              <a:t>- </a:t>
            </a:r>
            <a:r>
              <a:rPr lang="en-US" sz="4400" b="0" kern="1200" cap="none" dirty="0" err="1">
                <a:solidFill>
                  <a:schemeClr val="accent1"/>
                </a:solidFill>
                <a:latin typeface="+mj-lt"/>
                <a:ea typeface="+mj-ea"/>
                <a:cs typeface="+mj-cs"/>
              </a:rPr>
              <a:t>Inquadramento</a:t>
            </a:r>
            <a:r>
              <a:rPr lang="en-US" sz="4400" b="0" kern="1200" cap="none" dirty="0">
                <a:solidFill>
                  <a:schemeClr val="accent1"/>
                </a:solidFill>
                <a:latin typeface="+mj-lt"/>
                <a:ea typeface="+mj-ea"/>
                <a:cs typeface="+mj-cs"/>
              </a:rPr>
              <a:t> </a:t>
            </a:r>
            <a:r>
              <a:rPr lang="en-US" sz="4400" b="0" kern="1200" cap="none">
                <a:solidFill>
                  <a:schemeClr val="accent1"/>
                </a:solidFill>
                <a:latin typeface="+mj-lt"/>
                <a:ea typeface="+mj-ea"/>
                <a:cs typeface="+mj-cs"/>
              </a:rPr>
              <a:t>normativo_</a:t>
            </a:r>
            <a:endParaRPr lang="en-US" sz="4400" dirty="0"/>
          </a:p>
        </p:txBody>
      </p:sp>
      <p:sp>
        <p:nvSpPr>
          <p:cNvPr id="3" name="Segnaposto testo 2">
            <a:extLst>
              <a:ext uri="{FF2B5EF4-FFF2-40B4-BE49-F238E27FC236}">
                <a16:creationId xmlns:a16="http://schemas.microsoft.com/office/drawing/2014/main" id="{3330D948-192B-0C47-BCD7-6499618DC99C}"/>
              </a:ext>
            </a:extLst>
          </p:cNvPr>
          <p:cNvSpPr>
            <a:spLocks noGrp="1"/>
          </p:cNvSpPr>
          <p:nvPr>
            <p:ph type="body" idx="1"/>
          </p:nvPr>
        </p:nvSpPr>
        <p:spPr>
          <a:xfrm>
            <a:off x="3238268" y="4456879"/>
            <a:ext cx="6468141" cy="913474"/>
          </a:xfrm>
        </p:spPr>
        <p:txBody>
          <a:bodyPr vert="horz" lIns="91440" tIns="45720" rIns="91440" bIns="45720" rtlCol="0" anchor="t">
            <a:normAutofit fontScale="77500" lnSpcReduction="20000"/>
          </a:bodyPr>
          <a:lstStyle/>
          <a:p>
            <a:pPr algn="r" defTabSz="379476">
              <a:lnSpc>
                <a:spcPct val="90000"/>
              </a:lnSpc>
              <a:spcBef>
                <a:spcPts val="830"/>
              </a:spcBef>
            </a:pPr>
            <a:r>
              <a:rPr lang="en-US" sz="1494" kern="1200" dirty="0">
                <a:solidFill>
                  <a:schemeClr val="tx1"/>
                </a:solidFill>
                <a:latin typeface="+mn-lt"/>
                <a:ea typeface="+mn-ea"/>
                <a:cs typeface="+mn-cs"/>
              </a:rPr>
              <a:t>AVV. CHIARA FIORE</a:t>
            </a:r>
          </a:p>
          <a:p>
            <a:pPr algn="r" defTabSz="379476">
              <a:lnSpc>
                <a:spcPct val="90000"/>
              </a:lnSpc>
              <a:spcBef>
                <a:spcPts val="830"/>
              </a:spcBef>
            </a:pPr>
            <a:r>
              <a:rPr lang="en-US" sz="1494" kern="1200" dirty="0">
                <a:solidFill>
                  <a:schemeClr val="tx1"/>
                </a:solidFill>
                <a:latin typeface="+mn-lt"/>
                <a:ea typeface="+mn-ea"/>
                <a:cs typeface="+mn-cs"/>
              </a:rPr>
              <a:t>27 </a:t>
            </a:r>
            <a:r>
              <a:rPr lang="en-US" sz="1494" kern="1200" dirty="0" err="1">
                <a:solidFill>
                  <a:schemeClr val="tx1"/>
                </a:solidFill>
                <a:latin typeface="+mn-lt"/>
                <a:ea typeface="+mn-ea"/>
                <a:cs typeface="+mn-cs"/>
              </a:rPr>
              <a:t>gennaio</a:t>
            </a:r>
            <a:r>
              <a:rPr lang="en-US" sz="1494" kern="1200" dirty="0">
                <a:solidFill>
                  <a:schemeClr val="tx1"/>
                </a:solidFill>
                <a:latin typeface="+mn-lt"/>
                <a:ea typeface="+mn-ea"/>
                <a:cs typeface="+mn-cs"/>
              </a:rPr>
              <a:t> 2024</a:t>
            </a:r>
          </a:p>
          <a:p>
            <a:pPr algn="r" defTabSz="379476">
              <a:lnSpc>
                <a:spcPct val="90000"/>
              </a:lnSpc>
              <a:spcBef>
                <a:spcPts val="830"/>
              </a:spcBef>
            </a:pPr>
            <a:r>
              <a:rPr lang="en-US" sz="1494" kern="1200" dirty="0">
                <a:solidFill>
                  <a:schemeClr val="tx1"/>
                </a:solidFill>
                <a:latin typeface="+mn-lt"/>
                <a:ea typeface="+mn-ea"/>
                <a:cs typeface="+mn-cs"/>
              </a:rPr>
              <a:t>Bari</a:t>
            </a:r>
          </a:p>
          <a:p>
            <a:pPr algn="r" defTabSz="379476">
              <a:lnSpc>
                <a:spcPct val="90000"/>
              </a:lnSpc>
              <a:spcBef>
                <a:spcPts val="830"/>
              </a:spcBef>
            </a:pPr>
            <a:r>
              <a:rPr lang="en-US" sz="1494" kern="1200" dirty="0" err="1">
                <a:solidFill>
                  <a:schemeClr val="tx1"/>
                </a:solidFill>
                <a:latin typeface="+mn-lt"/>
                <a:ea typeface="+mn-ea"/>
                <a:cs typeface="+mn-cs"/>
              </a:rPr>
              <a:t>www.ambientelegale.it</a:t>
            </a:r>
            <a:endParaRPr lang="en-US" sz="1800" dirty="0">
              <a:solidFill>
                <a:schemeClr val="tx1"/>
              </a:solidFill>
            </a:endParaRPr>
          </a:p>
        </p:txBody>
      </p:sp>
      <p:sp>
        <p:nvSpPr>
          <p:cNvPr id="4" name="Segnaposto piè di pagina 3">
            <a:extLst>
              <a:ext uri="{FF2B5EF4-FFF2-40B4-BE49-F238E27FC236}">
                <a16:creationId xmlns:a16="http://schemas.microsoft.com/office/drawing/2014/main" id="{3A72AD58-45B5-5A43-8D97-F45E994E0E9F}"/>
              </a:ext>
            </a:extLst>
          </p:cNvPr>
          <p:cNvSpPr>
            <a:spLocks noGrp="1"/>
          </p:cNvSpPr>
          <p:nvPr>
            <p:ph type="ftr" sz="quarter" idx="11"/>
          </p:nvPr>
        </p:nvSpPr>
        <p:spPr>
          <a:xfrm>
            <a:off x="557735" y="5864453"/>
            <a:ext cx="5244519" cy="304068"/>
          </a:xfrm>
        </p:spPr>
        <p:txBody>
          <a:bodyPr/>
          <a:lstStyle/>
          <a:p>
            <a:pPr defTabSz="379476">
              <a:spcAft>
                <a:spcPts val="600"/>
              </a:spcAft>
            </a:pPr>
            <a:r>
              <a:rPr lang="it-IT" sz="747" kern="1200" dirty="0" err="1">
                <a:solidFill>
                  <a:schemeClr val="tx1">
                    <a:tint val="75000"/>
                  </a:schemeClr>
                </a:solidFill>
                <a:latin typeface="+mn-lt"/>
                <a:ea typeface="+mn-ea"/>
                <a:cs typeface="+mn-cs"/>
              </a:rPr>
              <a:t>www.ambientelegale.it</a:t>
            </a:r>
            <a:endParaRPr lang="it-IT" dirty="0"/>
          </a:p>
        </p:txBody>
      </p:sp>
      <p:sp>
        <p:nvSpPr>
          <p:cNvPr id="5" name="Segnaposto numero diapositiva 4">
            <a:extLst>
              <a:ext uri="{FF2B5EF4-FFF2-40B4-BE49-F238E27FC236}">
                <a16:creationId xmlns:a16="http://schemas.microsoft.com/office/drawing/2014/main" id="{205EE311-49BD-BF4D-BBA2-FBE3F558E46F}"/>
              </a:ext>
            </a:extLst>
          </p:cNvPr>
          <p:cNvSpPr>
            <a:spLocks noGrp="1"/>
          </p:cNvSpPr>
          <p:nvPr>
            <p:ph type="sldNum" sz="quarter" idx="12"/>
          </p:nvPr>
        </p:nvSpPr>
        <p:spPr>
          <a:xfrm>
            <a:off x="9107430" y="5418312"/>
            <a:ext cx="569070" cy="304068"/>
          </a:xfrm>
        </p:spPr>
        <p:txBody>
          <a:bodyPr/>
          <a:lstStyle/>
          <a:p>
            <a:pPr defTabSz="379476">
              <a:spcAft>
                <a:spcPts val="600"/>
              </a:spcAft>
            </a:pPr>
            <a:fld id="{69224A7C-C412-4580-8FB1-A3467628C2C8}" type="slidenum">
              <a:rPr lang="it-IT" sz="747" kern="1200">
                <a:solidFill>
                  <a:schemeClr val="accent1"/>
                </a:solidFill>
                <a:latin typeface="+mn-lt"/>
                <a:ea typeface="+mn-ea"/>
                <a:cs typeface="+mn-cs"/>
              </a:rPr>
              <a:pPr defTabSz="379476">
                <a:spcAft>
                  <a:spcPts val="600"/>
                </a:spcAft>
              </a:pPr>
              <a:t>1</a:t>
            </a:fld>
            <a:endParaRPr lang="it-IT"/>
          </a:p>
        </p:txBody>
      </p:sp>
      <p:pic>
        <p:nvPicPr>
          <p:cNvPr id="56" name="Immagine 55">
            <a:extLst>
              <a:ext uri="{FF2B5EF4-FFF2-40B4-BE49-F238E27FC236}">
                <a16:creationId xmlns:a16="http://schemas.microsoft.com/office/drawing/2014/main" id="{6D87063A-1E8D-0D44-B58E-9D244971372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17969" y="685813"/>
            <a:ext cx="3109986" cy="512842"/>
          </a:xfrm>
          <a:prstGeom prst="rect">
            <a:avLst/>
          </a:prstGeom>
        </p:spPr>
      </p:pic>
    </p:spTree>
    <p:extLst>
      <p:ext uri="{BB962C8B-B14F-4D97-AF65-F5344CB8AC3E}">
        <p14:creationId xmlns:p14="http://schemas.microsoft.com/office/powerpoint/2010/main" val="2449842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E9E3CAC-4EE0-F5F1-362E-A7E860626238}"/>
              </a:ext>
            </a:extLst>
          </p:cNvPr>
          <p:cNvSpPr>
            <a:spLocks noGrp="1"/>
          </p:cNvSpPr>
          <p:nvPr>
            <p:ph type="body" idx="1"/>
          </p:nvPr>
        </p:nvSpPr>
        <p:spPr>
          <a:xfrm>
            <a:off x="251459" y="2091690"/>
            <a:ext cx="9756401" cy="5476936"/>
          </a:xfrm>
        </p:spPr>
        <p:txBody>
          <a:bodyPr/>
          <a:lstStyle/>
          <a:p>
            <a:pPr>
              <a:buSzPct val="100000"/>
              <a:buFont typeface="Wingdings" pitchFamily="2" charset="2"/>
              <a:buChar char="ü"/>
            </a:pPr>
            <a:endParaRPr lang="it-IT" dirty="0"/>
          </a:p>
          <a:p>
            <a:pPr>
              <a:buFont typeface="Arial" panose="020B0604020202020204" pitchFamily="34" charset="0"/>
              <a:buChar char="•"/>
            </a:pPr>
            <a:endParaRPr lang="it-IT" dirty="0"/>
          </a:p>
          <a:p>
            <a:pPr lvl="1">
              <a:buFont typeface="Arial" panose="020B0604020202020204" pitchFamily="34" charset="0"/>
              <a:buChar char="•"/>
            </a:pPr>
            <a:endParaRPr lang="it-IT" dirty="0"/>
          </a:p>
        </p:txBody>
      </p:sp>
      <p:sp>
        <p:nvSpPr>
          <p:cNvPr id="3" name="Titolo 2">
            <a:extLst>
              <a:ext uri="{FF2B5EF4-FFF2-40B4-BE49-F238E27FC236}">
                <a16:creationId xmlns:a16="http://schemas.microsoft.com/office/drawing/2014/main" id="{4F43AB5A-27D6-254C-31EC-9A779B8A146A}"/>
              </a:ext>
            </a:extLst>
          </p:cNvPr>
          <p:cNvSpPr>
            <a:spLocks noGrp="1"/>
          </p:cNvSpPr>
          <p:nvPr>
            <p:ph type="title"/>
          </p:nvPr>
        </p:nvSpPr>
        <p:spPr>
          <a:xfrm>
            <a:off x="1623061" y="163690"/>
            <a:ext cx="7520432" cy="726276"/>
          </a:xfrm>
        </p:spPr>
        <p:txBody>
          <a:bodyPr/>
          <a:lstStyle/>
          <a:p>
            <a:r>
              <a:rPr lang="it-IT" dirty="0"/>
              <a:t>RECUPERO, LIMITI E PRIVATIVA</a:t>
            </a:r>
          </a:p>
        </p:txBody>
      </p:sp>
      <p:sp>
        <p:nvSpPr>
          <p:cNvPr id="4" name="CasellaDiTesto 3">
            <a:extLst>
              <a:ext uri="{FF2B5EF4-FFF2-40B4-BE49-F238E27FC236}">
                <a16:creationId xmlns:a16="http://schemas.microsoft.com/office/drawing/2014/main" id="{0A568679-86DD-A9DC-7A90-0FDAEC2F18EF}"/>
              </a:ext>
            </a:extLst>
          </p:cNvPr>
          <p:cNvSpPr txBox="1"/>
          <p:nvPr/>
        </p:nvSpPr>
        <p:spPr>
          <a:xfrm>
            <a:off x="1847850" y="967797"/>
            <a:ext cx="6736080" cy="369332"/>
          </a:xfrm>
          <a:prstGeom prst="rect">
            <a:avLst/>
          </a:prstGeom>
          <a:noFill/>
        </p:spPr>
        <p:txBody>
          <a:bodyPr wrap="square" rtlCol="0">
            <a:spAutoFit/>
          </a:bodyPr>
          <a:lstStyle/>
          <a:p>
            <a:pPr algn="ctr"/>
            <a:r>
              <a:rPr lang="it-IT" b="1" dirty="0">
                <a:solidFill>
                  <a:schemeClr val="accent1"/>
                </a:solidFill>
              </a:rPr>
              <a:t>LE SENTENZE DEL CASO PUGLIA</a:t>
            </a:r>
          </a:p>
        </p:txBody>
      </p:sp>
      <p:sp>
        <p:nvSpPr>
          <p:cNvPr id="6" name="Segnaposto testo 1">
            <a:extLst>
              <a:ext uri="{FF2B5EF4-FFF2-40B4-BE49-F238E27FC236}">
                <a16:creationId xmlns:a16="http://schemas.microsoft.com/office/drawing/2014/main" id="{F0F1A133-2112-F872-C884-862CB40DA582}"/>
              </a:ext>
            </a:extLst>
          </p:cNvPr>
          <p:cNvSpPr txBox="1">
            <a:spLocks/>
          </p:cNvSpPr>
          <p:nvPr/>
        </p:nvSpPr>
        <p:spPr>
          <a:xfrm>
            <a:off x="251459" y="1414960"/>
            <a:ext cx="9334207" cy="5155018"/>
          </a:xfrm>
          <a:prstGeom prst="rect">
            <a:avLst/>
          </a:prstGeom>
        </p:spPr>
        <p:txBody>
          <a:bodyPr spcFirstLastPara="1" vert="horz" wrap="square" lIns="91425" tIns="91425" rIns="91425" bIns="91425" rtlCol="0" anchor="ctr" anchorCtr="0">
            <a:noAutofit/>
          </a:bodyPr>
          <a:lstStyle>
            <a:lvl1pPr marL="609585" lvl="0" indent="-406390" algn="l" defTabSz="457200" rtl="0" eaLnBrk="1" latinLnBrk="0" hangingPunct="1">
              <a:spcBef>
                <a:spcPts val="0"/>
              </a:spcBef>
              <a:spcAft>
                <a:spcPts val="0"/>
              </a:spcAft>
              <a:buClr>
                <a:schemeClr val="accent1"/>
              </a:buClr>
              <a:buSzPts val="1200"/>
              <a:buFont typeface="Trocchi"/>
              <a:buAutoNum type="arabicPeriod"/>
              <a:defRPr sz="1600" kern="1200">
                <a:solidFill>
                  <a:schemeClr val="tx1">
                    <a:lumMod val="75000"/>
                    <a:lumOff val="25000"/>
                  </a:schemeClr>
                </a:solidFill>
                <a:latin typeface="+mn-lt"/>
                <a:ea typeface="+mn-ea"/>
                <a:cs typeface="+mn-cs"/>
              </a:defRPr>
            </a:lvl1pPr>
            <a:lvl2pPr marL="1219170" lvl="1" indent="-423323" algn="l" defTabSz="457200" rtl="0" eaLnBrk="1" latinLnBrk="0" hangingPunct="1">
              <a:spcBef>
                <a:spcPts val="0"/>
              </a:spcBef>
              <a:spcAft>
                <a:spcPts val="0"/>
              </a:spcAft>
              <a:buClr>
                <a:schemeClr val="accent1"/>
              </a:buClr>
              <a:buSzPts val="1400"/>
              <a:buFont typeface="Wingdings 3" charset="2"/>
              <a:buAutoNum type="alphaLcPeriod"/>
              <a:defRPr sz="1600" kern="1200">
                <a:solidFill>
                  <a:schemeClr val="tx1">
                    <a:lumMod val="75000"/>
                    <a:lumOff val="25000"/>
                  </a:schemeClr>
                </a:solidFill>
                <a:latin typeface="+mn-lt"/>
                <a:ea typeface="+mn-ea"/>
                <a:cs typeface="+mn-cs"/>
              </a:defRPr>
            </a:lvl2pPr>
            <a:lvl3pPr marL="1828754" lvl="2" indent="-423323" algn="l" defTabSz="457200" rtl="0" eaLnBrk="1" latinLnBrk="0" hangingPunct="1">
              <a:spcBef>
                <a:spcPts val="0"/>
              </a:spcBef>
              <a:spcAft>
                <a:spcPts val="0"/>
              </a:spcAft>
              <a:buClr>
                <a:schemeClr val="accent1"/>
              </a:buClr>
              <a:buSzPts val="1400"/>
              <a:buFont typeface="Wingdings 3" charset="2"/>
              <a:buAutoNum type="romanLcPeriod"/>
              <a:defRPr sz="1400" kern="1200">
                <a:solidFill>
                  <a:schemeClr val="tx1">
                    <a:lumMod val="75000"/>
                    <a:lumOff val="25000"/>
                  </a:schemeClr>
                </a:solidFill>
                <a:latin typeface="+mn-lt"/>
                <a:ea typeface="+mn-ea"/>
                <a:cs typeface="+mn-cs"/>
              </a:defRPr>
            </a:lvl3pPr>
            <a:lvl4pPr marL="2438339" lvl="3" indent="-423323" algn="l" defTabSz="457200" rtl="0" eaLnBrk="1" latinLnBrk="0" hangingPunct="1">
              <a:spcBef>
                <a:spcPts val="0"/>
              </a:spcBef>
              <a:spcAft>
                <a:spcPts val="0"/>
              </a:spcAft>
              <a:buClr>
                <a:schemeClr val="accent1"/>
              </a:buClr>
              <a:buSzPts val="1400"/>
              <a:buFont typeface="Wingdings 3" charset="2"/>
              <a:buAutoNum type="arabicPeriod"/>
              <a:defRPr sz="1200" kern="1200">
                <a:solidFill>
                  <a:schemeClr val="tx1">
                    <a:lumMod val="75000"/>
                    <a:lumOff val="25000"/>
                  </a:schemeClr>
                </a:solidFill>
                <a:latin typeface="+mn-lt"/>
                <a:ea typeface="+mn-ea"/>
                <a:cs typeface="+mn-cs"/>
              </a:defRPr>
            </a:lvl4pPr>
            <a:lvl5pPr marL="3047924" lvl="4" indent="-423323" algn="l" defTabSz="457200" rtl="0" eaLnBrk="1" latinLnBrk="0" hangingPunct="1">
              <a:spcBef>
                <a:spcPts val="0"/>
              </a:spcBef>
              <a:spcAft>
                <a:spcPts val="0"/>
              </a:spcAft>
              <a:buClr>
                <a:schemeClr val="accent1"/>
              </a:buClr>
              <a:buSzPts val="1400"/>
              <a:buFont typeface="Wingdings 3" charset="2"/>
              <a:buAutoNum type="alphaLcPeriod"/>
              <a:defRPr sz="1200" kern="1200">
                <a:solidFill>
                  <a:schemeClr val="tx1">
                    <a:lumMod val="75000"/>
                    <a:lumOff val="25000"/>
                  </a:schemeClr>
                </a:solidFill>
                <a:latin typeface="+mn-lt"/>
                <a:ea typeface="+mn-ea"/>
                <a:cs typeface="+mn-cs"/>
              </a:defRPr>
            </a:lvl5pPr>
            <a:lvl6pPr marL="3657509" lvl="5" indent="-423323" algn="l" defTabSz="457200" rtl="0" eaLnBrk="1" latinLnBrk="0" hangingPunct="1">
              <a:spcBef>
                <a:spcPts val="0"/>
              </a:spcBef>
              <a:spcAft>
                <a:spcPts val="0"/>
              </a:spcAft>
              <a:buClr>
                <a:schemeClr val="accent1"/>
              </a:buClr>
              <a:buSzPts val="1400"/>
              <a:buFont typeface="Wingdings 3" charset="2"/>
              <a:buAutoNum type="romanLcPeriod"/>
              <a:defRPr sz="1200" kern="1200">
                <a:solidFill>
                  <a:schemeClr val="tx1">
                    <a:lumMod val="75000"/>
                    <a:lumOff val="25000"/>
                  </a:schemeClr>
                </a:solidFill>
                <a:latin typeface="+mn-lt"/>
                <a:ea typeface="+mn-ea"/>
                <a:cs typeface="+mn-cs"/>
              </a:defRPr>
            </a:lvl6pPr>
            <a:lvl7pPr marL="4267093" lvl="6" indent="-423323" algn="l" defTabSz="457200" rtl="0" eaLnBrk="1" latinLnBrk="0" hangingPunct="1">
              <a:spcBef>
                <a:spcPts val="0"/>
              </a:spcBef>
              <a:spcAft>
                <a:spcPts val="0"/>
              </a:spcAft>
              <a:buClr>
                <a:schemeClr val="accent1"/>
              </a:buClr>
              <a:buSzPts val="1400"/>
              <a:buFont typeface="Wingdings 3" charset="2"/>
              <a:buAutoNum type="arabicPeriod"/>
              <a:defRPr sz="1200" kern="1200">
                <a:solidFill>
                  <a:schemeClr val="tx1">
                    <a:lumMod val="75000"/>
                    <a:lumOff val="25000"/>
                  </a:schemeClr>
                </a:solidFill>
                <a:latin typeface="+mn-lt"/>
                <a:ea typeface="+mn-ea"/>
                <a:cs typeface="+mn-cs"/>
              </a:defRPr>
            </a:lvl7pPr>
            <a:lvl8pPr marL="4876678" lvl="7" indent="-423323" algn="l" defTabSz="457200" rtl="0" eaLnBrk="1" latinLnBrk="0" hangingPunct="1">
              <a:spcBef>
                <a:spcPts val="0"/>
              </a:spcBef>
              <a:spcAft>
                <a:spcPts val="0"/>
              </a:spcAft>
              <a:buClr>
                <a:schemeClr val="accent1"/>
              </a:buClr>
              <a:buSzPts val="1400"/>
              <a:buFont typeface="Wingdings 3" charset="2"/>
              <a:buAutoNum type="alphaLcPeriod"/>
              <a:defRPr sz="1200" kern="1200">
                <a:solidFill>
                  <a:schemeClr val="tx1">
                    <a:lumMod val="75000"/>
                    <a:lumOff val="25000"/>
                  </a:schemeClr>
                </a:solidFill>
                <a:latin typeface="+mn-lt"/>
                <a:ea typeface="+mn-ea"/>
                <a:cs typeface="+mn-cs"/>
              </a:defRPr>
            </a:lvl8pPr>
            <a:lvl9pPr marL="5486263" lvl="8" indent="-423323" algn="l" defTabSz="457200" rtl="0" eaLnBrk="1" latinLnBrk="0" hangingPunct="1">
              <a:spcBef>
                <a:spcPts val="0"/>
              </a:spcBef>
              <a:spcAft>
                <a:spcPts val="0"/>
              </a:spcAft>
              <a:buClr>
                <a:schemeClr val="accent1"/>
              </a:buClr>
              <a:buSzPts val="1400"/>
              <a:buFont typeface="Wingdings 3" charset="2"/>
              <a:buAutoNum type="romanLcPeriod"/>
              <a:defRPr sz="1200" kern="1200">
                <a:solidFill>
                  <a:schemeClr val="tx1">
                    <a:lumMod val="75000"/>
                    <a:lumOff val="25000"/>
                  </a:schemeClr>
                </a:solidFill>
                <a:latin typeface="+mn-lt"/>
                <a:ea typeface="+mn-ea"/>
                <a:cs typeface="+mn-cs"/>
              </a:defRPr>
            </a:lvl9pPr>
          </a:lstStyle>
          <a:p>
            <a:pPr marL="203195" indent="0" algn="just">
              <a:buNone/>
            </a:pPr>
            <a:r>
              <a:rPr lang="it-IT" sz="1400" b="1" u="sng" dirty="0">
                <a:solidFill>
                  <a:schemeClr val="accent2"/>
                </a:solidFill>
              </a:rPr>
              <a:t>TAR LOMBARDIA 486 DEL 24/02/2023+TAR LOMBARDIA N. 501 DEL 27/02/2023 </a:t>
            </a:r>
            <a:r>
              <a:rPr lang="it-IT" sz="1400" i="1" dirty="0">
                <a:solidFill>
                  <a:schemeClr val="tx1"/>
                </a:solidFill>
              </a:rPr>
              <a:t>Il Tribunale ritiene che </a:t>
            </a:r>
            <a:r>
              <a:rPr lang="it-IT" sz="1400" b="1" i="1" dirty="0">
                <a:solidFill>
                  <a:schemeClr val="accent2"/>
                </a:solidFill>
              </a:rPr>
              <a:t>la disciplina </a:t>
            </a:r>
            <a:r>
              <a:rPr lang="it-IT" sz="1400" i="1" dirty="0">
                <a:solidFill>
                  <a:schemeClr val="tx1"/>
                </a:solidFill>
              </a:rPr>
              <a:t>dettata </a:t>
            </a:r>
            <a:r>
              <a:rPr lang="it-IT" sz="1400" b="1" i="1" dirty="0">
                <a:solidFill>
                  <a:schemeClr val="accent2"/>
                </a:solidFill>
              </a:rPr>
              <a:t>in materia di individuazione di impianti "minimi"</a:t>
            </a:r>
            <a:r>
              <a:rPr lang="it-IT" sz="1400" b="1" i="1" dirty="0">
                <a:solidFill>
                  <a:schemeClr val="tx1"/>
                </a:solidFill>
              </a:rPr>
              <a:t>, </a:t>
            </a:r>
            <a:r>
              <a:rPr lang="it-IT" sz="1400" i="1" dirty="0">
                <a:solidFill>
                  <a:schemeClr val="tx1"/>
                </a:solidFill>
              </a:rPr>
              <a:t>laddove il profilo tariffario è mera conseguenza della regola sostanziale, </a:t>
            </a:r>
            <a:r>
              <a:rPr lang="it-IT" sz="1400" b="1" i="1" dirty="0">
                <a:solidFill>
                  <a:schemeClr val="accent2"/>
                </a:solidFill>
              </a:rPr>
              <a:t>fuoriesca dall'ambito delle funzioni attribuite dalla norma ad ARERA</a:t>
            </a:r>
            <a:r>
              <a:rPr lang="it-IT" sz="1400" i="1" dirty="0">
                <a:solidFill>
                  <a:schemeClr val="tx1"/>
                </a:solidFill>
              </a:rPr>
              <a:t>. </a:t>
            </a:r>
            <a:r>
              <a:rPr lang="it-IT" sz="1400" b="1" i="1" u="sng" dirty="0">
                <a:solidFill>
                  <a:schemeClr val="accent2"/>
                </a:solidFill>
              </a:rPr>
              <a:t>La disciplina introdotta da ARERA non solo non ha supporto nel dato normativo letterale sopra richiamato, ma si scontra con il riparto di competenze tra Stato e Regioni</a:t>
            </a:r>
            <a:r>
              <a:rPr lang="it-IT" sz="1400" i="1" dirty="0">
                <a:solidFill>
                  <a:schemeClr val="tx1"/>
                </a:solidFill>
              </a:rPr>
              <a:t> in materia di rifiuti e in generale di ambiente (cfr. artt. 195 e 196 del </a:t>
            </a:r>
            <a:r>
              <a:rPr lang="it-IT" sz="1400" i="1" dirty="0" err="1">
                <a:solidFill>
                  <a:schemeClr val="tx1"/>
                </a:solidFill>
              </a:rPr>
              <a:t>D.Lgs.</a:t>
            </a:r>
            <a:r>
              <a:rPr lang="it-IT" sz="1400" i="1" dirty="0">
                <a:solidFill>
                  <a:schemeClr val="tx1"/>
                </a:solidFill>
              </a:rPr>
              <a:t> n. 152 del 2006) all'interno della cornice costituzionale.</a:t>
            </a:r>
          </a:p>
          <a:p>
            <a:pPr marL="203195" indent="0" algn="just">
              <a:buNone/>
            </a:pPr>
            <a:r>
              <a:rPr lang="it-IT" sz="1400" b="1" u="sng" dirty="0" err="1">
                <a:solidFill>
                  <a:schemeClr val="accent2"/>
                </a:solidFill>
              </a:rPr>
              <a:t>Arera</a:t>
            </a:r>
            <a:r>
              <a:rPr lang="it-IT" sz="1400" b="1" u="sng" dirty="0">
                <a:solidFill>
                  <a:schemeClr val="accent2"/>
                </a:solidFill>
              </a:rPr>
              <a:t> ha infatti:</a:t>
            </a:r>
          </a:p>
          <a:p>
            <a:pPr marL="488945" indent="-285750" algn="just">
              <a:buFont typeface="Arial" panose="020B0604020202020204" pitchFamily="34" charset="0"/>
              <a:buChar char="•"/>
            </a:pPr>
            <a:r>
              <a:rPr lang="it-IT" sz="1400" b="1" i="1" u="sng" dirty="0">
                <a:solidFill>
                  <a:schemeClr val="accent2"/>
                </a:solidFill>
              </a:rPr>
              <a:t>Invaso l’ambito di competenza </a:t>
            </a:r>
            <a:r>
              <a:rPr lang="it-IT" sz="1400" i="1" dirty="0">
                <a:solidFill>
                  <a:schemeClr val="tx1"/>
                </a:solidFill>
              </a:rPr>
              <a:t>che il legislatore statale ha assegnato allo Stato (Programma Nazionale Gestione Rifiuti)</a:t>
            </a:r>
          </a:p>
          <a:p>
            <a:pPr marL="488945" indent="-285750" algn="just">
              <a:buFont typeface="Arial" panose="020B0604020202020204" pitchFamily="34" charset="0"/>
              <a:buChar char="•"/>
            </a:pPr>
            <a:r>
              <a:rPr lang="it-IT" sz="1400" b="1" i="1" u="sng" dirty="0">
                <a:solidFill>
                  <a:schemeClr val="accent2"/>
                </a:solidFill>
              </a:rPr>
              <a:t>Attribuito alle Regioni poteri che la norma statale non ha assegnato loro</a:t>
            </a:r>
          </a:p>
          <a:p>
            <a:pPr marL="488945" indent="-285750" algn="just">
              <a:buFont typeface="Arial" panose="020B0604020202020204" pitchFamily="34" charset="0"/>
              <a:buChar char="•"/>
            </a:pPr>
            <a:r>
              <a:rPr lang="it-IT" sz="1400" b="1" i="1" u="sng" dirty="0">
                <a:solidFill>
                  <a:schemeClr val="accent2"/>
                </a:solidFill>
              </a:rPr>
              <a:t>Sovvertito la logica tipica degli atti programmatori in materia ambientale </a:t>
            </a:r>
            <a:r>
              <a:rPr lang="it-IT" sz="1400" i="1" dirty="0">
                <a:solidFill>
                  <a:schemeClr val="tx1"/>
                </a:solidFill>
              </a:rPr>
              <a:t>(Programma Nazionale Gestione Rifiuti-&gt;Piani Regionali). L’atto programmatorio di prima istanza così diventa il Piano Regionale</a:t>
            </a:r>
          </a:p>
          <a:p>
            <a:pPr marL="488945" indent="-285750" algn="just">
              <a:buFont typeface="Arial" panose="020B0604020202020204" pitchFamily="34" charset="0"/>
              <a:buChar char="•"/>
            </a:pPr>
            <a:r>
              <a:rPr lang="it-IT" sz="1400" i="1" dirty="0">
                <a:solidFill>
                  <a:schemeClr val="tx1"/>
                </a:solidFill>
              </a:rPr>
              <a:t>Attraverso un potere che la legge non gli conferisce ha quindi </a:t>
            </a:r>
            <a:r>
              <a:rPr lang="it-IT" sz="1400" b="1" i="1" u="sng" dirty="0">
                <a:solidFill>
                  <a:schemeClr val="accent2"/>
                </a:solidFill>
              </a:rPr>
              <a:t>invertito l’iter procedimentale </a:t>
            </a:r>
            <a:r>
              <a:rPr lang="it-IT" sz="1400" i="1" dirty="0">
                <a:solidFill>
                  <a:schemeClr val="tx1"/>
                </a:solidFill>
              </a:rPr>
              <a:t>di programmazione</a:t>
            </a:r>
          </a:p>
          <a:p>
            <a:pPr marL="203195" indent="0" algn="just">
              <a:buNone/>
            </a:pPr>
            <a:endParaRPr lang="it-IT" sz="1400" i="1" dirty="0">
              <a:solidFill>
                <a:schemeClr val="tx1"/>
              </a:solidFill>
            </a:endParaRPr>
          </a:p>
          <a:p>
            <a:pPr marL="203195" indent="0" algn="just">
              <a:buNone/>
            </a:pPr>
            <a:r>
              <a:rPr lang="it-IT" sz="1400" b="1" u="sng" dirty="0">
                <a:solidFill>
                  <a:schemeClr val="accent2"/>
                </a:solidFill>
              </a:rPr>
              <a:t>CONFERMATA DA CONSIGLIO DI STATO </a:t>
            </a:r>
            <a:r>
              <a:rPr lang="it-IT" sz="1400" b="1" u="sng" dirty="0" err="1">
                <a:solidFill>
                  <a:schemeClr val="accent2"/>
                </a:solidFill>
              </a:rPr>
              <a:t>N</a:t>
            </a:r>
            <a:r>
              <a:rPr lang="it-IT" sz="1400" b="1" u="sng" dirty="0">
                <a:solidFill>
                  <a:schemeClr val="accent2"/>
                </a:solidFill>
              </a:rPr>
              <a:t> 10550 DEL 6/12/2023 + 10548 DEL 6/12/2023 - </a:t>
            </a:r>
            <a:r>
              <a:rPr lang="it-IT" sz="1400" b="1" i="1" dirty="0">
                <a:solidFill>
                  <a:schemeClr val="accent2"/>
                </a:solidFill>
              </a:rPr>
              <a:t>L'ARERA</a:t>
            </a:r>
            <a:r>
              <a:rPr lang="it-IT" sz="1400" i="1" dirty="0">
                <a:solidFill>
                  <a:schemeClr val="tx1"/>
                </a:solidFill>
              </a:rPr>
              <a:t>, pertanto, nel fornire i criteri per individuare gli "minimi" quale fattore essenziale per la chiusura del ciclo integrato dei rifiuti, </a:t>
            </a:r>
            <a:r>
              <a:rPr lang="it-IT" sz="1400" b="1" i="1" dirty="0">
                <a:solidFill>
                  <a:schemeClr val="accent2"/>
                </a:solidFill>
              </a:rPr>
              <a:t>non solo ha indirizzato il potere programmatorio delle Regioni</a:t>
            </a:r>
            <a:r>
              <a:rPr lang="it-IT" sz="1400" i="1" dirty="0">
                <a:solidFill>
                  <a:schemeClr val="tx1"/>
                </a:solidFill>
              </a:rPr>
              <a:t>, avocandosi un potere di direttiva attribuito allo Stato, che il legislatore non ha inteso delegarle, neppure nelle </a:t>
            </a:r>
            <a:r>
              <a:rPr lang="it-IT" sz="1400" i="1" dirty="0" err="1">
                <a:solidFill>
                  <a:schemeClr val="tx1"/>
                </a:solidFill>
              </a:rPr>
              <a:t>piu</a:t>
            </a:r>
            <a:r>
              <a:rPr lang="it-IT" sz="1400" i="1" dirty="0">
                <a:solidFill>
                  <a:schemeClr val="tx1"/>
                </a:solidFill>
              </a:rPr>
              <a:t>̀ recenti novelle di settore (v. la L. del 2020 che ha introdotto l'art. 198-bis del </a:t>
            </a:r>
            <a:r>
              <a:rPr lang="it-IT" sz="1400" i="1" dirty="0" err="1">
                <a:solidFill>
                  <a:schemeClr val="tx1"/>
                </a:solidFill>
              </a:rPr>
              <a:t>D.Lgs.</a:t>
            </a:r>
            <a:r>
              <a:rPr lang="it-IT" sz="1400" i="1" dirty="0">
                <a:solidFill>
                  <a:schemeClr val="tx1"/>
                </a:solidFill>
              </a:rPr>
              <a:t> n. 152 del 2006); </a:t>
            </a:r>
            <a:r>
              <a:rPr lang="it-IT" sz="1400" b="1" i="1" dirty="0">
                <a:solidFill>
                  <a:schemeClr val="accent2"/>
                </a:solidFill>
              </a:rPr>
              <a:t>ma ha di fatto arricchito di contenuti ad esso estranei il potere </a:t>
            </a:r>
            <a:r>
              <a:rPr lang="it-IT" sz="1400" b="1" i="1" dirty="0" err="1">
                <a:solidFill>
                  <a:schemeClr val="accent2"/>
                </a:solidFill>
              </a:rPr>
              <a:t>pianificatorio</a:t>
            </a:r>
            <a:r>
              <a:rPr lang="it-IT" sz="1400" b="1" i="1" dirty="0">
                <a:solidFill>
                  <a:schemeClr val="accent2"/>
                </a:solidFill>
              </a:rPr>
              <a:t> delle Regioni, individuando la soluzione "normativa" alle </a:t>
            </a:r>
            <a:r>
              <a:rPr lang="it-IT" sz="1400" b="1" i="1" dirty="0" err="1">
                <a:solidFill>
                  <a:schemeClr val="accent2"/>
                </a:solidFill>
              </a:rPr>
              <a:t>criticita</a:t>
            </a:r>
            <a:r>
              <a:rPr lang="it-IT" sz="1400" b="1" i="1" dirty="0">
                <a:solidFill>
                  <a:schemeClr val="accent2"/>
                </a:solidFill>
              </a:rPr>
              <a:t>̀ impiantistiche nella sostanziale acquisizione al sistema pubblicistico di impianti operanti in regime di libera concorrenza. </a:t>
            </a:r>
          </a:p>
          <a:p>
            <a:pPr lvl="1">
              <a:buFont typeface="Arial" panose="020B0604020202020204" pitchFamily="34" charset="0"/>
              <a:buChar char="•"/>
            </a:pPr>
            <a:endParaRPr lang="it-IT" dirty="0"/>
          </a:p>
        </p:txBody>
      </p:sp>
      <p:pic>
        <p:nvPicPr>
          <p:cNvPr id="5" name="Immagine 4">
            <a:extLst>
              <a:ext uri="{FF2B5EF4-FFF2-40B4-BE49-F238E27FC236}">
                <a16:creationId xmlns:a16="http://schemas.microsoft.com/office/drawing/2014/main" id="{FA19AD61-55F3-C914-4678-1E0A37C75AF8}"/>
              </a:ext>
            </a:extLst>
          </p:cNvPr>
          <p:cNvPicPr>
            <a:picLocks noChangeAspect="1"/>
          </p:cNvPicPr>
          <p:nvPr/>
        </p:nvPicPr>
        <p:blipFill>
          <a:blip r:embed="rId2"/>
          <a:stretch>
            <a:fillRect/>
          </a:stretch>
        </p:blipFill>
        <p:spPr>
          <a:xfrm>
            <a:off x="347963" y="6313310"/>
            <a:ext cx="6299200" cy="381000"/>
          </a:xfrm>
          <a:prstGeom prst="rect">
            <a:avLst/>
          </a:prstGeom>
        </p:spPr>
      </p:pic>
    </p:spTree>
    <p:extLst>
      <p:ext uri="{BB962C8B-B14F-4D97-AF65-F5344CB8AC3E}">
        <p14:creationId xmlns:p14="http://schemas.microsoft.com/office/powerpoint/2010/main" val="2373727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E9E3CAC-4EE0-F5F1-362E-A7E860626238}"/>
              </a:ext>
            </a:extLst>
          </p:cNvPr>
          <p:cNvSpPr>
            <a:spLocks noGrp="1"/>
          </p:cNvSpPr>
          <p:nvPr>
            <p:ph type="body" idx="1"/>
          </p:nvPr>
        </p:nvSpPr>
        <p:spPr>
          <a:xfrm>
            <a:off x="251459" y="2091690"/>
            <a:ext cx="9694399" cy="3014882"/>
          </a:xfrm>
        </p:spPr>
        <p:txBody>
          <a:bodyPr/>
          <a:lstStyle/>
          <a:p>
            <a:pPr algn="just">
              <a:buSzPct val="100000"/>
              <a:buFont typeface="Wingdings" pitchFamily="2" charset="2"/>
              <a:buChar char="ü"/>
            </a:pPr>
            <a:r>
              <a:rPr lang="it-IT" dirty="0"/>
              <a:t>In sintesi, allo stato e sulla base dei </a:t>
            </a:r>
            <a:r>
              <a:rPr lang="it-IT" dirty="0" err="1"/>
              <a:t>piu</a:t>
            </a:r>
            <a:r>
              <a:rPr lang="it-IT" dirty="0"/>
              <a:t>̀ recenti approdi giurisprudenziali, </a:t>
            </a:r>
            <a:r>
              <a:rPr lang="it-IT" b="1" i="1" u="sng" dirty="0">
                <a:solidFill>
                  <a:schemeClr val="accent2"/>
                </a:solidFill>
              </a:rPr>
              <a:t>il principio concorrenziale sembra prevalere rispetto al principio di </a:t>
            </a:r>
            <a:r>
              <a:rPr lang="it-IT" b="1" i="1" u="sng" dirty="0" err="1">
                <a:solidFill>
                  <a:schemeClr val="accent2"/>
                </a:solidFill>
              </a:rPr>
              <a:t>prossimita</a:t>
            </a:r>
            <a:r>
              <a:rPr lang="it-IT" b="1" i="1" u="sng" dirty="0">
                <a:solidFill>
                  <a:schemeClr val="accent2"/>
                </a:solidFill>
              </a:rPr>
              <a:t>̀ ambientale</a:t>
            </a:r>
            <a:r>
              <a:rPr lang="it-IT" dirty="0"/>
              <a:t> (di cui le clausole territoriali sono un portato). </a:t>
            </a:r>
            <a:r>
              <a:rPr lang="it-IT" dirty="0" err="1"/>
              <a:t>Sicche</a:t>
            </a:r>
            <a:r>
              <a:rPr lang="it-IT" dirty="0"/>
              <a:t>́, ove nell’ambito dell’evidenza pubblica sia necessario integrare i due principi, la clausola territoriale appare declinabile quale criterio premiale da valorizzare nell’ambito dell’offerta tecnica e non quale requisito di partecipazione. </a:t>
            </a:r>
          </a:p>
          <a:p>
            <a:pPr>
              <a:buSzPct val="100000"/>
              <a:buFont typeface="Wingdings" pitchFamily="2" charset="2"/>
              <a:buChar char="ü"/>
            </a:pPr>
            <a:endParaRPr lang="it-IT" dirty="0"/>
          </a:p>
          <a:p>
            <a:pPr>
              <a:buFont typeface="Arial" panose="020B0604020202020204" pitchFamily="34" charset="0"/>
              <a:buChar char="•"/>
            </a:pPr>
            <a:endParaRPr lang="it-IT" dirty="0"/>
          </a:p>
          <a:p>
            <a:pPr lvl="1">
              <a:buFont typeface="Arial" panose="020B0604020202020204" pitchFamily="34" charset="0"/>
              <a:buChar char="•"/>
            </a:pPr>
            <a:endParaRPr lang="it-IT" dirty="0"/>
          </a:p>
        </p:txBody>
      </p:sp>
      <p:sp>
        <p:nvSpPr>
          <p:cNvPr id="3" name="Titolo 2">
            <a:extLst>
              <a:ext uri="{FF2B5EF4-FFF2-40B4-BE49-F238E27FC236}">
                <a16:creationId xmlns:a16="http://schemas.microsoft.com/office/drawing/2014/main" id="{4F43AB5A-27D6-254C-31EC-9A779B8A146A}"/>
              </a:ext>
            </a:extLst>
          </p:cNvPr>
          <p:cNvSpPr>
            <a:spLocks noGrp="1"/>
          </p:cNvSpPr>
          <p:nvPr>
            <p:ph type="title"/>
          </p:nvPr>
        </p:nvSpPr>
        <p:spPr>
          <a:xfrm>
            <a:off x="1623061" y="163690"/>
            <a:ext cx="7520432" cy="726276"/>
          </a:xfrm>
        </p:spPr>
        <p:txBody>
          <a:bodyPr/>
          <a:lstStyle/>
          <a:p>
            <a:r>
              <a:rPr lang="it-IT" dirty="0"/>
              <a:t>RECUPERO, LIMITI E PRIVATIVA</a:t>
            </a:r>
          </a:p>
        </p:txBody>
      </p:sp>
      <p:sp>
        <p:nvSpPr>
          <p:cNvPr id="4" name="CasellaDiTesto 3">
            <a:extLst>
              <a:ext uri="{FF2B5EF4-FFF2-40B4-BE49-F238E27FC236}">
                <a16:creationId xmlns:a16="http://schemas.microsoft.com/office/drawing/2014/main" id="{0A568679-86DD-A9DC-7A90-0FDAEC2F18EF}"/>
              </a:ext>
            </a:extLst>
          </p:cNvPr>
          <p:cNvSpPr txBox="1"/>
          <p:nvPr/>
        </p:nvSpPr>
        <p:spPr>
          <a:xfrm>
            <a:off x="1847850" y="967797"/>
            <a:ext cx="6736080" cy="923330"/>
          </a:xfrm>
          <a:prstGeom prst="rect">
            <a:avLst/>
          </a:prstGeom>
          <a:noFill/>
        </p:spPr>
        <p:txBody>
          <a:bodyPr wrap="square" rtlCol="0">
            <a:spAutoFit/>
          </a:bodyPr>
          <a:lstStyle/>
          <a:p>
            <a:pPr algn="ctr"/>
            <a:r>
              <a:rPr lang="it-IT" b="1" dirty="0">
                <a:solidFill>
                  <a:schemeClr val="accent1"/>
                </a:solidFill>
              </a:rPr>
              <a:t>DELIBERA ANAC N.1/2024</a:t>
            </a:r>
          </a:p>
          <a:p>
            <a:pPr algn="ctr"/>
            <a:r>
              <a:rPr lang="it-IT" b="1" dirty="0">
                <a:solidFill>
                  <a:schemeClr val="accent1"/>
                </a:solidFill>
              </a:rPr>
              <a:t>Sulla legittimità di un bando che prevedeva l’ubicazione degli impianti a 10km di distanza (cd. clausola territoriale)</a:t>
            </a:r>
          </a:p>
        </p:txBody>
      </p:sp>
      <p:sp>
        <p:nvSpPr>
          <p:cNvPr id="6" name="Segnaposto testo 1">
            <a:extLst>
              <a:ext uri="{FF2B5EF4-FFF2-40B4-BE49-F238E27FC236}">
                <a16:creationId xmlns:a16="http://schemas.microsoft.com/office/drawing/2014/main" id="{F0F1A133-2112-F872-C884-862CB40DA582}"/>
              </a:ext>
            </a:extLst>
          </p:cNvPr>
          <p:cNvSpPr txBox="1">
            <a:spLocks/>
          </p:cNvSpPr>
          <p:nvPr/>
        </p:nvSpPr>
        <p:spPr>
          <a:xfrm>
            <a:off x="247355" y="1652718"/>
            <a:ext cx="9338311" cy="4917260"/>
          </a:xfrm>
          <a:prstGeom prst="rect">
            <a:avLst/>
          </a:prstGeom>
        </p:spPr>
        <p:txBody>
          <a:bodyPr spcFirstLastPara="1" vert="horz" wrap="square" lIns="91425" tIns="91425" rIns="91425" bIns="91425" rtlCol="0" anchor="ctr" anchorCtr="0">
            <a:noAutofit/>
          </a:bodyPr>
          <a:lstStyle>
            <a:lvl1pPr marL="609585" lvl="0" indent="-406390" algn="l" defTabSz="457200" rtl="0" eaLnBrk="1" latinLnBrk="0" hangingPunct="1">
              <a:spcBef>
                <a:spcPts val="0"/>
              </a:spcBef>
              <a:spcAft>
                <a:spcPts val="0"/>
              </a:spcAft>
              <a:buClr>
                <a:schemeClr val="accent1"/>
              </a:buClr>
              <a:buSzPts val="1200"/>
              <a:buFont typeface="Trocchi"/>
              <a:buAutoNum type="arabicPeriod"/>
              <a:defRPr sz="1600" kern="1200">
                <a:solidFill>
                  <a:schemeClr val="tx1">
                    <a:lumMod val="75000"/>
                    <a:lumOff val="25000"/>
                  </a:schemeClr>
                </a:solidFill>
                <a:latin typeface="+mn-lt"/>
                <a:ea typeface="+mn-ea"/>
                <a:cs typeface="+mn-cs"/>
              </a:defRPr>
            </a:lvl1pPr>
            <a:lvl2pPr marL="1219170" lvl="1" indent="-423323" algn="l" defTabSz="457200" rtl="0" eaLnBrk="1" latinLnBrk="0" hangingPunct="1">
              <a:spcBef>
                <a:spcPts val="0"/>
              </a:spcBef>
              <a:spcAft>
                <a:spcPts val="0"/>
              </a:spcAft>
              <a:buClr>
                <a:schemeClr val="accent1"/>
              </a:buClr>
              <a:buSzPts val="1400"/>
              <a:buFont typeface="Wingdings 3" charset="2"/>
              <a:buAutoNum type="alphaLcPeriod"/>
              <a:defRPr sz="1600" kern="1200">
                <a:solidFill>
                  <a:schemeClr val="tx1">
                    <a:lumMod val="75000"/>
                    <a:lumOff val="25000"/>
                  </a:schemeClr>
                </a:solidFill>
                <a:latin typeface="+mn-lt"/>
                <a:ea typeface="+mn-ea"/>
                <a:cs typeface="+mn-cs"/>
              </a:defRPr>
            </a:lvl2pPr>
            <a:lvl3pPr marL="1828754" lvl="2" indent="-423323" algn="l" defTabSz="457200" rtl="0" eaLnBrk="1" latinLnBrk="0" hangingPunct="1">
              <a:spcBef>
                <a:spcPts val="0"/>
              </a:spcBef>
              <a:spcAft>
                <a:spcPts val="0"/>
              </a:spcAft>
              <a:buClr>
                <a:schemeClr val="accent1"/>
              </a:buClr>
              <a:buSzPts val="1400"/>
              <a:buFont typeface="Wingdings 3" charset="2"/>
              <a:buAutoNum type="romanLcPeriod"/>
              <a:defRPr sz="1400" kern="1200">
                <a:solidFill>
                  <a:schemeClr val="tx1">
                    <a:lumMod val="75000"/>
                    <a:lumOff val="25000"/>
                  </a:schemeClr>
                </a:solidFill>
                <a:latin typeface="+mn-lt"/>
                <a:ea typeface="+mn-ea"/>
                <a:cs typeface="+mn-cs"/>
              </a:defRPr>
            </a:lvl3pPr>
            <a:lvl4pPr marL="2438339" lvl="3" indent="-423323" algn="l" defTabSz="457200" rtl="0" eaLnBrk="1" latinLnBrk="0" hangingPunct="1">
              <a:spcBef>
                <a:spcPts val="0"/>
              </a:spcBef>
              <a:spcAft>
                <a:spcPts val="0"/>
              </a:spcAft>
              <a:buClr>
                <a:schemeClr val="accent1"/>
              </a:buClr>
              <a:buSzPts val="1400"/>
              <a:buFont typeface="Wingdings 3" charset="2"/>
              <a:buAutoNum type="arabicPeriod"/>
              <a:defRPr sz="1200" kern="1200">
                <a:solidFill>
                  <a:schemeClr val="tx1">
                    <a:lumMod val="75000"/>
                    <a:lumOff val="25000"/>
                  </a:schemeClr>
                </a:solidFill>
                <a:latin typeface="+mn-lt"/>
                <a:ea typeface="+mn-ea"/>
                <a:cs typeface="+mn-cs"/>
              </a:defRPr>
            </a:lvl4pPr>
            <a:lvl5pPr marL="3047924" lvl="4" indent="-423323" algn="l" defTabSz="457200" rtl="0" eaLnBrk="1" latinLnBrk="0" hangingPunct="1">
              <a:spcBef>
                <a:spcPts val="0"/>
              </a:spcBef>
              <a:spcAft>
                <a:spcPts val="0"/>
              </a:spcAft>
              <a:buClr>
                <a:schemeClr val="accent1"/>
              </a:buClr>
              <a:buSzPts val="1400"/>
              <a:buFont typeface="Wingdings 3" charset="2"/>
              <a:buAutoNum type="alphaLcPeriod"/>
              <a:defRPr sz="1200" kern="1200">
                <a:solidFill>
                  <a:schemeClr val="tx1">
                    <a:lumMod val="75000"/>
                    <a:lumOff val="25000"/>
                  </a:schemeClr>
                </a:solidFill>
                <a:latin typeface="+mn-lt"/>
                <a:ea typeface="+mn-ea"/>
                <a:cs typeface="+mn-cs"/>
              </a:defRPr>
            </a:lvl5pPr>
            <a:lvl6pPr marL="3657509" lvl="5" indent="-423323" algn="l" defTabSz="457200" rtl="0" eaLnBrk="1" latinLnBrk="0" hangingPunct="1">
              <a:spcBef>
                <a:spcPts val="0"/>
              </a:spcBef>
              <a:spcAft>
                <a:spcPts val="0"/>
              </a:spcAft>
              <a:buClr>
                <a:schemeClr val="accent1"/>
              </a:buClr>
              <a:buSzPts val="1400"/>
              <a:buFont typeface="Wingdings 3" charset="2"/>
              <a:buAutoNum type="romanLcPeriod"/>
              <a:defRPr sz="1200" kern="1200">
                <a:solidFill>
                  <a:schemeClr val="tx1">
                    <a:lumMod val="75000"/>
                    <a:lumOff val="25000"/>
                  </a:schemeClr>
                </a:solidFill>
                <a:latin typeface="+mn-lt"/>
                <a:ea typeface="+mn-ea"/>
                <a:cs typeface="+mn-cs"/>
              </a:defRPr>
            </a:lvl6pPr>
            <a:lvl7pPr marL="4267093" lvl="6" indent="-423323" algn="l" defTabSz="457200" rtl="0" eaLnBrk="1" latinLnBrk="0" hangingPunct="1">
              <a:spcBef>
                <a:spcPts val="0"/>
              </a:spcBef>
              <a:spcAft>
                <a:spcPts val="0"/>
              </a:spcAft>
              <a:buClr>
                <a:schemeClr val="accent1"/>
              </a:buClr>
              <a:buSzPts val="1400"/>
              <a:buFont typeface="Wingdings 3" charset="2"/>
              <a:buAutoNum type="arabicPeriod"/>
              <a:defRPr sz="1200" kern="1200">
                <a:solidFill>
                  <a:schemeClr val="tx1">
                    <a:lumMod val="75000"/>
                    <a:lumOff val="25000"/>
                  </a:schemeClr>
                </a:solidFill>
                <a:latin typeface="+mn-lt"/>
                <a:ea typeface="+mn-ea"/>
                <a:cs typeface="+mn-cs"/>
              </a:defRPr>
            </a:lvl7pPr>
            <a:lvl8pPr marL="4876678" lvl="7" indent="-423323" algn="l" defTabSz="457200" rtl="0" eaLnBrk="1" latinLnBrk="0" hangingPunct="1">
              <a:spcBef>
                <a:spcPts val="0"/>
              </a:spcBef>
              <a:spcAft>
                <a:spcPts val="0"/>
              </a:spcAft>
              <a:buClr>
                <a:schemeClr val="accent1"/>
              </a:buClr>
              <a:buSzPts val="1400"/>
              <a:buFont typeface="Wingdings 3" charset="2"/>
              <a:buAutoNum type="alphaLcPeriod"/>
              <a:defRPr sz="1200" kern="1200">
                <a:solidFill>
                  <a:schemeClr val="tx1">
                    <a:lumMod val="75000"/>
                    <a:lumOff val="25000"/>
                  </a:schemeClr>
                </a:solidFill>
                <a:latin typeface="+mn-lt"/>
                <a:ea typeface="+mn-ea"/>
                <a:cs typeface="+mn-cs"/>
              </a:defRPr>
            </a:lvl8pPr>
            <a:lvl9pPr marL="5486263" lvl="8" indent="-423323" algn="l" defTabSz="457200" rtl="0" eaLnBrk="1" latinLnBrk="0" hangingPunct="1">
              <a:spcBef>
                <a:spcPts val="0"/>
              </a:spcBef>
              <a:spcAft>
                <a:spcPts val="0"/>
              </a:spcAft>
              <a:buClr>
                <a:schemeClr val="accent1"/>
              </a:buClr>
              <a:buSzPts val="1400"/>
              <a:buFont typeface="Wingdings 3" charset="2"/>
              <a:buAutoNum type="romanLcPeriod"/>
              <a:defRPr sz="1200" kern="1200">
                <a:solidFill>
                  <a:schemeClr val="tx1">
                    <a:lumMod val="75000"/>
                    <a:lumOff val="25000"/>
                  </a:schemeClr>
                </a:solidFill>
                <a:latin typeface="+mn-lt"/>
                <a:ea typeface="+mn-ea"/>
                <a:cs typeface="+mn-cs"/>
              </a:defRPr>
            </a:lvl9pPr>
          </a:lstStyle>
          <a:p>
            <a:pPr marL="203195" indent="0">
              <a:buNone/>
            </a:pPr>
            <a:endParaRPr lang="it-IT" i="1" dirty="0">
              <a:solidFill>
                <a:schemeClr val="tx1"/>
              </a:solidFill>
            </a:endParaRPr>
          </a:p>
          <a:p>
            <a:pPr lvl="1">
              <a:buFont typeface="Arial" panose="020B0604020202020204" pitchFamily="34" charset="0"/>
              <a:buChar char="•"/>
            </a:pPr>
            <a:endParaRPr lang="it-IT" dirty="0"/>
          </a:p>
        </p:txBody>
      </p:sp>
      <p:pic>
        <p:nvPicPr>
          <p:cNvPr id="5" name="Immagine 4">
            <a:extLst>
              <a:ext uri="{FF2B5EF4-FFF2-40B4-BE49-F238E27FC236}">
                <a16:creationId xmlns:a16="http://schemas.microsoft.com/office/drawing/2014/main" id="{9D5FA99D-9A9A-9A7F-236F-26254AC0C2A1}"/>
              </a:ext>
            </a:extLst>
          </p:cNvPr>
          <p:cNvPicPr>
            <a:picLocks noChangeAspect="1"/>
          </p:cNvPicPr>
          <p:nvPr/>
        </p:nvPicPr>
        <p:blipFill>
          <a:blip r:embed="rId2"/>
          <a:stretch>
            <a:fillRect/>
          </a:stretch>
        </p:blipFill>
        <p:spPr>
          <a:xfrm>
            <a:off x="466038" y="6313310"/>
            <a:ext cx="6299200" cy="381000"/>
          </a:xfrm>
          <a:prstGeom prst="rect">
            <a:avLst/>
          </a:prstGeom>
        </p:spPr>
      </p:pic>
    </p:spTree>
    <p:extLst>
      <p:ext uri="{BB962C8B-B14F-4D97-AF65-F5344CB8AC3E}">
        <p14:creationId xmlns:p14="http://schemas.microsoft.com/office/powerpoint/2010/main" val="2052544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141834-6F9A-7D48-B9A0-8E3DE734A5C0}"/>
              </a:ext>
            </a:extLst>
          </p:cNvPr>
          <p:cNvSpPr>
            <a:spLocks noGrp="1"/>
          </p:cNvSpPr>
          <p:nvPr>
            <p:ph type="title"/>
          </p:nvPr>
        </p:nvSpPr>
        <p:spPr>
          <a:xfrm>
            <a:off x="677334" y="1033570"/>
            <a:ext cx="3991708" cy="1517126"/>
          </a:xfrm>
        </p:spPr>
        <p:txBody>
          <a:bodyPr vert="horz" lIns="91440" tIns="45720" rIns="91440" bIns="45720" rtlCol="0" anchor="ctr">
            <a:normAutofit fontScale="90000"/>
          </a:bodyPr>
          <a:lstStyle/>
          <a:p>
            <a:pPr defTabSz="457200"/>
            <a:r>
              <a:rPr lang="en-US" sz="4100" dirty="0"/>
              <a:t>GRAZIE PER L’ATTENZIONE</a:t>
            </a:r>
            <a:br>
              <a:rPr lang="en-US" sz="4100" dirty="0"/>
            </a:br>
            <a:endParaRPr lang="en-US" sz="4100" dirty="0"/>
          </a:p>
        </p:txBody>
      </p:sp>
      <p:graphicFrame>
        <p:nvGraphicFramePr>
          <p:cNvPr id="41" name="CasellaDiTesto 4">
            <a:extLst>
              <a:ext uri="{FF2B5EF4-FFF2-40B4-BE49-F238E27FC236}">
                <a16:creationId xmlns:a16="http://schemas.microsoft.com/office/drawing/2014/main" id="{79F37EF2-F04C-41AF-AD54-04EC38E9B1B7}"/>
              </a:ext>
            </a:extLst>
          </p:cNvPr>
          <p:cNvGraphicFramePr/>
          <p:nvPr>
            <p:extLst>
              <p:ext uri="{D42A27DB-BD31-4B8C-83A1-F6EECF244321}">
                <p14:modId xmlns:p14="http://schemas.microsoft.com/office/powerpoint/2010/main" val="637797900"/>
              </p:ext>
            </p:extLst>
          </p:nvPr>
        </p:nvGraphicFramePr>
        <p:xfrm>
          <a:off x="734122" y="2550696"/>
          <a:ext cx="8301594" cy="2057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piè di pagina 2">
            <a:extLst>
              <a:ext uri="{FF2B5EF4-FFF2-40B4-BE49-F238E27FC236}">
                <a16:creationId xmlns:a16="http://schemas.microsoft.com/office/drawing/2014/main" id="{59F497DC-D63E-3740-A220-B72D357AA4D9}"/>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rPr>
              <a:t>www.ambientelegale.it</a:t>
            </a:r>
          </a:p>
        </p:txBody>
      </p:sp>
      <p:sp>
        <p:nvSpPr>
          <p:cNvPr id="6" name="Segnaposto numero diapositiva 5">
            <a:extLst>
              <a:ext uri="{FF2B5EF4-FFF2-40B4-BE49-F238E27FC236}">
                <a16:creationId xmlns:a16="http://schemas.microsoft.com/office/drawing/2014/main" id="{FB22D6EB-7AE1-6245-A706-4343539FF45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9224A7C-C412-4580-8FB1-A3467628C2C8}" type="slidenum">
              <a:rPr kumimoji="0" lang="it-IT"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it-IT"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0964903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AF2F98-5427-C100-5AFC-F948EA79A8C6}"/>
              </a:ext>
            </a:extLst>
          </p:cNvPr>
          <p:cNvSpPr>
            <a:spLocks noGrp="1"/>
          </p:cNvSpPr>
          <p:nvPr>
            <p:ph type="title"/>
          </p:nvPr>
        </p:nvSpPr>
        <p:spPr>
          <a:xfrm>
            <a:off x="310896" y="2414016"/>
            <a:ext cx="3674082" cy="1943495"/>
          </a:xfrm>
        </p:spPr>
        <p:txBody>
          <a:bodyPr anchor="ctr">
            <a:normAutofit/>
          </a:bodyPr>
          <a:lstStyle/>
          <a:p>
            <a:r>
              <a:rPr lang="it-IT" sz="3100" dirty="0"/>
              <a:t>SONO RIFIUTI URBANI</a:t>
            </a:r>
            <a:br>
              <a:rPr lang="it-IT" sz="3100" dirty="0"/>
            </a:br>
            <a:r>
              <a:rPr lang="it-IT" sz="1800" dirty="0"/>
              <a:t>(NUOVO ART. 183, LETT. B-TER d.lgs. 152 del 2006)</a:t>
            </a:r>
          </a:p>
        </p:txBody>
      </p:sp>
      <p:sp>
        <p:nvSpPr>
          <p:cNvPr id="3" name="Segnaposto contenuto 2">
            <a:extLst>
              <a:ext uri="{FF2B5EF4-FFF2-40B4-BE49-F238E27FC236}">
                <a16:creationId xmlns:a16="http://schemas.microsoft.com/office/drawing/2014/main" id="{55131494-DD1B-3467-50EA-384569DF7A27}"/>
              </a:ext>
            </a:extLst>
          </p:cNvPr>
          <p:cNvSpPr>
            <a:spLocks noGrp="1"/>
          </p:cNvSpPr>
          <p:nvPr>
            <p:ph idx="1"/>
          </p:nvPr>
        </p:nvSpPr>
        <p:spPr>
          <a:xfrm>
            <a:off x="3866861" y="1437462"/>
            <a:ext cx="6341016" cy="4603900"/>
          </a:xfrm>
        </p:spPr>
        <p:txBody>
          <a:bodyPr anchor="ctr">
            <a:normAutofit fontScale="92500" lnSpcReduction="10000"/>
          </a:bodyPr>
          <a:lstStyle/>
          <a:p>
            <a:pPr>
              <a:lnSpc>
                <a:spcPct val="90000"/>
              </a:lnSpc>
            </a:pPr>
            <a:r>
              <a:rPr lang="it-IT" sz="1600" i="1" dirty="0"/>
              <a:t>1.  rifiuti domestici indifferenziati e  da  raccolta differenziata, ivi compresi: carta e cartone, vetro,  metalli, plastica, rifiuti organici, legno, tessili, imballaggi, rifiuti di apparecchiature elettriche ed elettroniche, rifiuti di pile  e accumulatori e rifiuti ingombranti, ivi compresi materassi e mobili; </a:t>
            </a:r>
          </a:p>
          <a:p>
            <a:pPr>
              <a:lnSpc>
                <a:spcPct val="90000"/>
              </a:lnSpc>
            </a:pPr>
            <a:r>
              <a:rPr lang="it-IT" sz="1600" i="1" dirty="0"/>
              <a:t> </a:t>
            </a:r>
            <a:r>
              <a:rPr lang="it-IT" sz="1600" b="1" i="1" dirty="0"/>
              <a:t>2. i rifiuti indifferenziati e da raccolta differenziata provenienti da altre fonti che sono simili per natura e composizione ai rifiuti domestici indicati nell'allegato </a:t>
            </a:r>
            <a:r>
              <a:rPr lang="it-IT" sz="1600" b="1" i="1" dirty="0">
                <a:solidFill>
                  <a:schemeClr val="accent2"/>
                </a:solidFill>
              </a:rPr>
              <a:t>L-quater</a:t>
            </a:r>
            <a:r>
              <a:rPr lang="it-IT" sz="1600" b="1" i="1" dirty="0"/>
              <a:t> prodotti dalle attività riportate nell'allegato </a:t>
            </a:r>
            <a:r>
              <a:rPr lang="it-IT" sz="1600" b="1" i="1" dirty="0">
                <a:solidFill>
                  <a:schemeClr val="accent2"/>
                </a:solidFill>
              </a:rPr>
              <a:t>L-</a:t>
            </a:r>
            <a:r>
              <a:rPr lang="it-IT" sz="1600" b="1" i="1" dirty="0" err="1">
                <a:solidFill>
                  <a:schemeClr val="accent2"/>
                </a:solidFill>
              </a:rPr>
              <a:t>quinquies</a:t>
            </a:r>
            <a:r>
              <a:rPr lang="it-IT" sz="1600" b="1" i="1" dirty="0"/>
              <a:t>; </a:t>
            </a:r>
          </a:p>
          <a:p>
            <a:pPr>
              <a:lnSpc>
                <a:spcPct val="90000"/>
              </a:lnSpc>
            </a:pPr>
            <a:r>
              <a:rPr lang="it-IT" sz="1600" i="1" dirty="0"/>
              <a:t> 3. i rifiuti provenienti dallo spazzamento delle strade e dallo svuotamento dei cestini portarifiuti; </a:t>
            </a:r>
          </a:p>
          <a:p>
            <a:pPr>
              <a:lnSpc>
                <a:spcPct val="90000"/>
              </a:lnSpc>
            </a:pPr>
            <a:r>
              <a:rPr lang="it-IT" sz="1600" i="1" dirty="0"/>
              <a:t> 4. i rifiuti di qualunque natura o provenienza, giacenti sulle strade ed aree pubbliche o sulle strade ed aree private comunque soggette ad uso pubblico o sulle spiagge marittime e lacuali e sulle rive dei corsi d'acqua; </a:t>
            </a:r>
          </a:p>
          <a:p>
            <a:pPr>
              <a:lnSpc>
                <a:spcPct val="90000"/>
              </a:lnSpc>
            </a:pPr>
            <a:r>
              <a:rPr lang="it-IT" sz="1600" i="1" dirty="0"/>
              <a:t> 5. i rifiuti della manutenzione del verde pubblico, come foglie, sfalci d'erba e potature di alberi, nonché i rifiuti risultanti dalla pulizia dei mercati; </a:t>
            </a:r>
          </a:p>
          <a:p>
            <a:pPr>
              <a:lnSpc>
                <a:spcPct val="90000"/>
              </a:lnSpc>
            </a:pPr>
            <a:r>
              <a:rPr lang="it-IT" sz="1600" i="1" dirty="0"/>
              <a:t> 6. i rifiuti provenienti da aree cimiteriali, esumazioni ed estumulazioni, nonché gli altri rifiuti provenienti da attività cimiteriale diversi da quelli di cui ai punti 3, 4 e 5.</a:t>
            </a:r>
          </a:p>
          <a:p>
            <a:pPr>
              <a:lnSpc>
                <a:spcPct val="90000"/>
              </a:lnSpc>
            </a:pPr>
            <a:endParaRPr lang="it-IT" sz="1400" dirty="0"/>
          </a:p>
        </p:txBody>
      </p:sp>
      <p:sp>
        <p:nvSpPr>
          <p:cNvPr id="4" name="Segnaposto piè di pagina 3">
            <a:extLst>
              <a:ext uri="{FF2B5EF4-FFF2-40B4-BE49-F238E27FC236}">
                <a16:creationId xmlns:a16="http://schemas.microsoft.com/office/drawing/2014/main" id="{C3584BA3-AC48-8C43-A5A9-7ACC11ED832A}"/>
              </a:ext>
            </a:extLst>
          </p:cNvPr>
          <p:cNvSpPr>
            <a:spLocks noGrp="1"/>
          </p:cNvSpPr>
          <p:nvPr>
            <p:ph type="ftr" sz="quarter" idx="11"/>
          </p:nvPr>
        </p:nvSpPr>
        <p:spPr/>
        <p:txBody>
          <a:bodyPr/>
          <a:lstStyle/>
          <a:p>
            <a:r>
              <a:rPr lang="it-IT"/>
              <a:t>www.ambientelegale.it</a:t>
            </a:r>
          </a:p>
        </p:txBody>
      </p:sp>
      <p:sp>
        <p:nvSpPr>
          <p:cNvPr id="6" name="Segnaposto numero diapositiva 5">
            <a:extLst>
              <a:ext uri="{FF2B5EF4-FFF2-40B4-BE49-F238E27FC236}">
                <a16:creationId xmlns:a16="http://schemas.microsoft.com/office/drawing/2014/main" id="{BE39757C-F7AE-524E-9BE5-C5BD9047A753}"/>
              </a:ext>
            </a:extLst>
          </p:cNvPr>
          <p:cNvSpPr>
            <a:spLocks noGrp="1"/>
          </p:cNvSpPr>
          <p:nvPr>
            <p:ph type="sldNum" sz="quarter" idx="12"/>
          </p:nvPr>
        </p:nvSpPr>
        <p:spPr/>
        <p:txBody>
          <a:bodyPr/>
          <a:lstStyle/>
          <a:p>
            <a:fld id="{69224A7C-C412-4580-8FB1-A3467628C2C8}" type="slidenum">
              <a:rPr lang="it-IT" smtClean="0"/>
              <a:t>2</a:t>
            </a:fld>
            <a:endParaRPr lang="it-IT"/>
          </a:p>
        </p:txBody>
      </p:sp>
      <p:sp>
        <p:nvSpPr>
          <p:cNvPr id="5" name="Ovale 4">
            <a:extLst>
              <a:ext uri="{FF2B5EF4-FFF2-40B4-BE49-F238E27FC236}">
                <a16:creationId xmlns:a16="http://schemas.microsoft.com/office/drawing/2014/main" id="{06A1681D-6A0C-AC62-F630-1EB6967BFEA6}"/>
              </a:ext>
            </a:extLst>
          </p:cNvPr>
          <p:cNvSpPr/>
          <p:nvPr/>
        </p:nvSpPr>
        <p:spPr>
          <a:xfrm rot="20416465">
            <a:off x="161160" y="533763"/>
            <a:ext cx="3887346" cy="1077147"/>
          </a:xfrm>
          <a:prstGeom prst="ellipse">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Abrogata la competenza comunale sull’assimilazione</a:t>
            </a:r>
          </a:p>
        </p:txBody>
      </p:sp>
    </p:spTree>
    <p:extLst>
      <p:ext uri="{BB962C8B-B14F-4D97-AF65-F5344CB8AC3E}">
        <p14:creationId xmlns:p14="http://schemas.microsoft.com/office/powerpoint/2010/main" val="2579527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4"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5" name="Isosceles Triangle 14">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6"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7"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8"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9" name="Isosceles Triangle 18">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0" name="Isosceles Triangle 19">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useBgFill="1">
        <p:nvSpPr>
          <p:cNvPr id="22" name="Rectangle 21">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olo 2">
            <a:extLst>
              <a:ext uri="{FF2B5EF4-FFF2-40B4-BE49-F238E27FC236}">
                <a16:creationId xmlns:a16="http://schemas.microsoft.com/office/drawing/2014/main" id="{8BAA1E38-CFC7-4FB6-F8AD-BF1150BF1986}"/>
              </a:ext>
            </a:extLst>
          </p:cNvPr>
          <p:cNvSpPr>
            <a:spLocks noGrp="1"/>
          </p:cNvSpPr>
          <p:nvPr>
            <p:ph type="title"/>
          </p:nvPr>
        </p:nvSpPr>
        <p:spPr>
          <a:xfrm>
            <a:off x="652481" y="1382486"/>
            <a:ext cx="3547581" cy="4093028"/>
          </a:xfrm>
        </p:spPr>
        <p:txBody>
          <a:bodyPr vert="horz" lIns="91440" tIns="45720" rIns="91440" bIns="45720" rtlCol="0" anchor="ctr">
            <a:normAutofit/>
          </a:bodyPr>
          <a:lstStyle/>
          <a:p>
            <a:pPr>
              <a:spcBef>
                <a:spcPct val="0"/>
              </a:spcBef>
            </a:pPr>
            <a:r>
              <a:rPr lang="en-US" sz="4400" dirty="0"/>
              <a:t>GLI IMPATTI DELLA NUOVA DEFINIZIONE</a:t>
            </a:r>
          </a:p>
        </p:txBody>
      </p:sp>
      <p:grpSp>
        <p:nvGrpSpPr>
          <p:cNvPr id="24" name="Group 23">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5" name="Straight Connector 24">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8"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9" name="Isosceles Triangle 28">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0"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1"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2"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3" name="Isosceles Triangle 32">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p:nvSpPr>
          <p:cNvPr id="35" name="Rectangle 34">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egnaposto testo 1">
            <a:extLst>
              <a:ext uri="{FF2B5EF4-FFF2-40B4-BE49-F238E27FC236}">
                <a16:creationId xmlns:a16="http://schemas.microsoft.com/office/drawing/2014/main" id="{DF44BDF2-0F69-7854-D0F3-86A0BD1B6124}"/>
              </a:ext>
            </a:extLst>
          </p:cNvPr>
          <p:cNvGraphicFramePr/>
          <p:nvPr>
            <p:extLst>
              <p:ext uri="{D42A27DB-BD31-4B8C-83A1-F6EECF244321}">
                <p14:modId xmlns:p14="http://schemas.microsoft.com/office/powerpoint/2010/main" val="3218118191"/>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magine 3">
            <a:extLst>
              <a:ext uri="{FF2B5EF4-FFF2-40B4-BE49-F238E27FC236}">
                <a16:creationId xmlns:a16="http://schemas.microsoft.com/office/drawing/2014/main" id="{67CB0782-A4A0-651B-2557-67B0A1D4BF71}"/>
              </a:ext>
            </a:extLst>
          </p:cNvPr>
          <p:cNvPicPr>
            <a:picLocks noChangeAspect="1"/>
          </p:cNvPicPr>
          <p:nvPr/>
        </p:nvPicPr>
        <p:blipFill>
          <a:blip r:embed="rId7"/>
          <a:stretch>
            <a:fillRect/>
          </a:stretch>
        </p:blipFill>
        <p:spPr>
          <a:xfrm>
            <a:off x="213375" y="6108927"/>
            <a:ext cx="6299200" cy="381000"/>
          </a:xfrm>
          <a:prstGeom prst="rect">
            <a:avLst/>
          </a:prstGeom>
        </p:spPr>
      </p:pic>
    </p:spTree>
    <p:extLst>
      <p:ext uri="{BB962C8B-B14F-4D97-AF65-F5344CB8AC3E}">
        <p14:creationId xmlns:p14="http://schemas.microsoft.com/office/powerpoint/2010/main" val="29977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E9E3CAC-4EE0-F5F1-362E-A7E860626238}"/>
              </a:ext>
            </a:extLst>
          </p:cNvPr>
          <p:cNvSpPr>
            <a:spLocks noGrp="1"/>
          </p:cNvSpPr>
          <p:nvPr>
            <p:ph type="body" idx="1"/>
          </p:nvPr>
        </p:nvSpPr>
        <p:spPr>
          <a:xfrm>
            <a:off x="285750" y="970843"/>
            <a:ext cx="9041130" cy="5723467"/>
          </a:xfrm>
        </p:spPr>
        <p:txBody>
          <a:bodyPr/>
          <a:lstStyle/>
          <a:p>
            <a:pPr>
              <a:spcBef>
                <a:spcPts val="600"/>
              </a:spcBef>
              <a:buSzPct val="100000"/>
            </a:pPr>
            <a:r>
              <a:rPr lang="it-IT" b="1" dirty="0"/>
              <a:t>SULLE SUPERFICI TASSABILI E SUI MAGAZZINI – </a:t>
            </a:r>
            <a:r>
              <a:rPr lang="it-IT" b="1" i="1" dirty="0">
                <a:solidFill>
                  <a:schemeClr val="accent2"/>
                </a:solidFill>
              </a:rPr>
              <a:t>Vanno </a:t>
            </a:r>
            <a:r>
              <a:rPr lang="it-IT" b="1" i="1" u="sng" dirty="0">
                <a:solidFill>
                  <a:schemeClr val="accent2"/>
                </a:solidFill>
              </a:rPr>
              <a:t>escluse</a:t>
            </a:r>
            <a:r>
              <a:rPr lang="it-IT" b="1" i="1" dirty="0">
                <a:solidFill>
                  <a:schemeClr val="accent2"/>
                </a:solidFill>
              </a:rPr>
              <a:t> le aree dove vengono svolte attività industriali e i magazzini di materie prime, di merci e di prodotti finiti connesse al ciclo produttivo (vale anche per le attività artigianali)</a:t>
            </a:r>
          </a:p>
          <a:p>
            <a:pPr algn="just">
              <a:spcBef>
                <a:spcPts val="600"/>
              </a:spcBef>
              <a:buSzPct val="100000"/>
              <a:buFont typeface="+mj-lt"/>
              <a:buAutoNum type="arabicPeriod" startAt="2"/>
            </a:pPr>
            <a:r>
              <a:rPr lang="it-IT" b="1" dirty="0"/>
              <a:t>SULLA POSSIBILITÀ DI AVVIARE IN TUTTO O IN PARTE I RIFIUTI A RECUPERO E SULL’AVVIO A RECUPERO E RICICLO – </a:t>
            </a:r>
            <a:r>
              <a:rPr lang="it-IT" b="1" dirty="0">
                <a:solidFill>
                  <a:schemeClr val="accent2"/>
                </a:solidFill>
              </a:rPr>
              <a:t>ci si può avvalere dell’art. 238, comma 10 anche per alcune frazioni (e non tutte) di rifiuti di cui all’Allegato L-Quater provenienti dall’Allegato L-Quinquies. E deve essere riconosciuta la riduzione per l’avvio a recupero</a:t>
            </a:r>
            <a:r>
              <a:rPr lang="it-IT" b="1">
                <a:solidFill>
                  <a:schemeClr val="accent2"/>
                </a:solidFill>
              </a:rPr>
              <a:t>. </a:t>
            </a:r>
          </a:p>
          <a:p>
            <a:pPr algn="just">
              <a:spcBef>
                <a:spcPts val="600"/>
              </a:spcBef>
              <a:buSzPct val="100000"/>
              <a:buFont typeface="+mj-lt"/>
              <a:buAutoNum type="arabicPeriod" startAt="2"/>
            </a:pPr>
            <a:r>
              <a:rPr lang="it-IT" b="1"/>
              <a:t>SUI </a:t>
            </a:r>
            <a:r>
              <a:rPr lang="it-IT" b="1" dirty="0"/>
              <a:t>LIMITI DELLA RIDUZIONE DELLA QUOTA VARIABILE – </a:t>
            </a:r>
            <a:r>
              <a:rPr lang="it-IT" b="1" dirty="0">
                <a:solidFill>
                  <a:schemeClr val="accent2"/>
                </a:solidFill>
              </a:rPr>
              <a:t>Non può essere posto un limite alla riduzione della quota variabile. La riduzione infatti deve essere proporzionale ai rifiuti che il produttore dimostri di avere avviato al recupero. «</a:t>
            </a:r>
            <a:r>
              <a:rPr lang="it-IT" b="1" i="1" dirty="0">
                <a:solidFill>
                  <a:schemeClr val="accent2"/>
                </a:solidFill>
              </a:rPr>
              <a:t>La fissazione di un limite massimo alla riduzione tariffaria, non previsto dal legislatore, altera il criterio di proporzionalità e non è, quindi, consentita</a:t>
            </a:r>
            <a:r>
              <a:rPr lang="it-IT" b="1" dirty="0">
                <a:solidFill>
                  <a:schemeClr val="accent2"/>
                </a:solidFill>
              </a:rPr>
              <a:t>»</a:t>
            </a:r>
          </a:p>
          <a:p>
            <a:pPr marL="795847" lvl="1" indent="0">
              <a:buSzPct val="100000"/>
              <a:buNone/>
            </a:pPr>
            <a:endParaRPr lang="it-IT" sz="1100" dirty="0"/>
          </a:p>
        </p:txBody>
      </p:sp>
      <p:sp>
        <p:nvSpPr>
          <p:cNvPr id="3" name="Titolo 2">
            <a:extLst>
              <a:ext uri="{FF2B5EF4-FFF2-40B4-BE49-F238E27FC236}">
                <a16:creationId xmlns:a16="http://schemas.microsoft.com/office/drawing/2014/main" id="{4F43AB5A-27D6-254C-31EC-9A779B8A146A}"/>
              </a:ext>
            </a:extLst>
          </p:cNvPr>
          <p:cNvSpPr>
            <a:spLocks noGrp="1"/>
          </p:cNvSpPr>
          <p:nvPr>
            <p:ph type="title"/>
          </p:nvPr>
        </p:nvSpPr>
        <p:spPr>
          <a:xfrm>
            <a:off x="2503169" y="255997"/>
            <a:ext cx="5486401" cy="714846"/>
          </a:xfrm>
        </p:spPr>
        <p:txBody>
          <a:bodyPr/>
          <a:lstStyle/>
          <a:p>
            <a:r>
              <a:rPr lang="it-IT" dirty="0"/>
              <a:t>LE QUESTIONI SULLA TARI</a:t>
            </a:r>
          </a:p>
        </p:txBody>
      </p:sp>
      <p:sp>
        <p:nvSpPr>
          <p:cNvPr id="4" name="Callout con freccia sinistra 3">
            <a:extLst>
              <a:ext uri="{FF2B5EF4-FFF2-40B4-BE49-F238E27FC236}">
                <a16:creationId xmlns:a16="http://schemas.microsoft.com/office/drawing/2014/main" id="{D423CC1D-7415-F58E-09C6-C00D977EFDC5}"/>
              </a:ext>
            </a:extLst>
          </p:cNvPr>
          <p:cNvSpPr/>
          <p:nvPr/>
        </p:nvSpPr>
        <p:spPr>
          <a:xfrm>
            <a:off x="9589168" y="255996"/>
            <a:ext cx="2317082" cy="6438313"/>
          </a:xfrm>
          <a:prstGeom prst="lef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buSzPct val="100000"/>
              <a:buFont typeface="Wingdings" pitchFamily="2" charset="2"/>
              <a:buChar char="ü"/>
            </a:pPr>
            <a:r>
              <a:rPr lang="it-IT" sz="1100" dirty="0">
                <a:solidFill>
                  <a:schemeClr val="tx1"/>
                </a:solidFill>
              </a:rPr>
              <a:t>Nota MITE del 12 Aprile 2021 n. 37259</a:t>
            </a:r>
          </a:p>
          <a:p>
            <a:pPr>
              <a:buSzPct val="100000"/>
              <a:buFont typeface="Wingdings" pitchFamily="2" charset="2"/>
              <a:buChar char="ü"/>
            </a:pPr>
            <a:r>
              <a:rPr lang="it-IT" sz="1100" dirty="0">
                <a:solidFill>
                  <a:schemeClr val="tx1"/>
                </a:solidFill>
              </a:rPr>
              <a:t>Tar Sardegna, Sez. II, del 31 dicembre 2021, n. 893 </a:t>
            </a:r>
          </a:p>
          <a:p>
            <a:pPr>
              <a:buSzPct val="100000"/>
              <a:buFont typeface="Wingdings" pitchFamily="2" charset="2"/>
              <a:buChar char="ü"/>
            </a:pPr>
            <a:r>
              <a:rPr lang="it-IT" sz="1100" dirty="0">
                <a:solidFill>
                  <a:schemeClr val="tx1"/>
                </a:solidFill>
              </a:rPr>
              <a:t>Commissione Tributaria di Caserta, n. 824 del 2022 </a:t>
            </a:r>
          </a:p>
          <a:p>
            <a:pPr>
              <a:buSzPct val="100000"/>
              <a:buFont typeface="Wingdings" pitchFamily="2" charset="2"/>
              <a:buChar char="ü"/>
            </a:pPr>
            <a:r>
              <a:rPr lang="it-IT" sz="1100" dirty="0">
                <a:solidFill>
                  <a:schemeClr val="tx1"/>
                </a:solidFill>
              </a:rPr>
              <a:t>Tar Lombardia del 29 agosto 2022, n. 1953 </a:t>
            </a:r>
          </a:p>
          <a:p>
            <a:pPr>
              <a:buSzPct val="100000"/>
              <a:buFont typeface="Wingdings" pitchFamily="2" charset="2"/>
              <a:buChar char="ü"/>
            </a:pPr>
            <a:r>
              <a:rPr lang="it-IT" sz="1100" dirty="0">
                <a:solidFill>
                  <a:schemeClr val="tx1"/>
                </a:solidFill>
              </a:rPr>
              <a:t>Tar Veneto del 06 ottobre 2022 n.1504</a:t>
            </a:r>
          </a:p>
          <a:p>
            <a:pPr>
              <a:buSzPct val="100000"/>
              <a:buFont typeface="Wingdings" pitchFamily="2" charset="2"/>
              <a:buChar char="ü"/>
            </a:pPr>
            <a:r>
              <a:rPr lang="it-IT" sz="1100" dirty="0">
                <a:solidFill>
                  <a:schemeClr val="tx1"/>
                </a:solidFill>
              </a:rPr>
              <a:t>Consiglio di Stato Sentenza del 26 giugno 2023, n. 6266</a:t>
            </a:r>
          </a:p>
          <a:p>
            <a:pPr>
              <a:buSzPct val="100000"/>
              <a:buFont typeface="Wingdings" pitchFamily="2" charset="2"/>
              <a:buChar char="ü"/>
            </a:pPr>
            <a:r>
              <a:rPr lang="it-IT" sz="1100" dirty="0">
                <a:solidFill>
                  <a:schemeClr val="tx1"/>
                </a:solidFill>
              </a:rPr>
              <a:t>Parere AGCM  n. AS1858 del 5 agosto 2022 </a:t>
            </a:r>
          </a:p>
          <a:p>
            <a:pPr>
              <a:buSzPct val="100000"/>
              <a:buFont typeface="Wingdings" pitchFamily="2" charset="2"/>
              <a:buChar char="ü"/>
            </a:pPr>
            <a:r>
              <a:rPr lang="it-IT" sz="1100" dirty="0">
                <a:solidFill>
                  <a:schemeClr val="tx1"/>
                </a:solidFill>
              </a:rPr>
              <a:t>Parere AGCM S4735 del 07 settembre 2023 </a:t>
            </a:r>
          </a:p>
          <a:p>
            <a:pPr>
              <a:buSzPct val="100000"/>
              <a:buFont typeface="Wingdings" pitchFamily="2" charset="2"/>
              <a:buChar char="ü"/>
            </a:pPr>
            <a:r>
              <a:rPr lang="it-IT" sz="1100" dirty="0">
                <a:solidFill>
                  <a:schemeClr val="tx1"/>
                </a:solidFill>
              </a:rPr>
              <a:t>AS1893 – PROPOSTE DI RIFORMA CONCORRENZIALE AI FINI DELLA LEGGE ANNUALE PER IL MERCATO E LA CONCORRENZA ANNO 2023</a:t>
            </a:r>
          </a:p>
          <a:p>
            <a:pPr>
              <a:buSzPct val="100000"/>
              <a:buFont typeface="Wingdings" pitchFamily="2" charset="2"/>
              <a:buChar char="ü"/>
            </a:pPr>
            <a:r>
              <a:rPr lang="it-IT" sz="1100" dirty="0">
                <a:solidFill>
                  <a:schemeClr val="tx1"/>
                </a:solidFill>
              </a:rPr>
              <a:t>Tar Puglia 26 gennaio 2023, n. 124</a:t>
            </a:r>
          </a:p>
          <a:p>
            <a:pPr>
              <a:buSzPct val="100000"/>
              <a:buFont typeface="Wingdings" pitchFamily="2" charset="2"/>
              <a:buChar char="ü"/>
            </a:pPr>
            <a:r>
              <a:rPr lang="it-IT" sz="1100" dirty="0">
                <a:solidFill>
                  <a:schemeClr val="tx1"/>
                </a:solidFill>
              </a:rPr>
              <a:t>Tar Toscana 11 maggio 2023, n. 457</a:t>
            </a:r>
          </a:p>
          <a:p>
            <a:pPr>
              <a:buSzPct val="100000"/>
              <a:buFont typeface="Wingdings" pitchFamily="2" charset="2"/>
              <a:buChar char="ü"/>
            </a:pPr>
            <a:endParaRPr lang="it-IT" sz="1100" dirty="0"/>
          </a:p>
          <a:p>
            <a:pPr>
              <a:buSzPct val="100000"/>
              <a:buFont typeface="Wingdings" pitchFamily="2" charset="2"/>
              <a:buChar char="ü"/>
            </a:pPr>
            <a:endParaRPr lang="it-IT" sz="1100" dirty="0"/>
          </a:p>
        </p:txBody>
      </p:sp>
      <p:pic>
        <p:nvPicPr>
          <p:cNvPr id="5" name="Immagine 4">
            <a:extLst>
              <a:ext uri="{FF2B5EF4-FFF2-40B4-BE49-F238E27FC236}">
                <a16:creationId xmlns:a16="http://schemas.microsoft.com/office/drawing/2014/main" id="{1905CD36-5F06-8200-7134-BE2FCF3D839D}"/>
              </a:ext>
            </a:extLst>
          </p:cNvPr>
          <p:cNvPicPr>
            <a:picLocks noChangeAspect="1"/>
          </p:cNvPicPr>
          <p:nvPr/>
        </p:nvPicPr>
        <p:blipFill>
          <a:blip r:embed="rId2"/>
          <a:stretch>
            <a:fillRect/>
          </a:stretch>
        </p:blipFill>
        <p:spPr>
          <a:xfrm>
            <a:off x="285750" y="6411503"/>
            <a:ext cx="6299200" cy="381000"/>
          </a:xfrm>
          <a:prstGeom prst="rect">
            <a:avLst/>
          </a:prstGeom>
        </p:spPr>
      </p:pic>
    </p:spTree>
    <p:extLst>
      <p:ext uri="{BB962C8B-B14F-4D97-AF65-F5344CB8AC3E}">
        <p14:creationId xmlns:p14="http://schemas.microsoft.com/office/powerpoint/2010/main" val="1689758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E9E3CAC-4EE0-F5F1-362E-A7E860626238}"/>
              </a:ext>
            </a:extLst>
          </p:cNvPr>
          <p:cNvSpPr>
            <a:spLocks noGrp="1"/>
          </p:cNvSpPr>
          <p:nvPr>
            <p:ph type="body" idx="1"/>
          </p:nvPr>
        </p:nvSpPr>
        <p:spPr>
          <a:xfrm>
            <a:off x="0" y="1968956"/>
            <a:ext cx="9438640" cy="1460044"/>
          </a:xfrm>
        </p:spPr>
        <p:txBody>
          <a:bodyPr/>
          <a:lstStyle/>
          <a:p>
            <a:pPr marL="795847" lvl="1" indent="0" algn="just">
              <a:buSzPct val="100000"/>
              <a:buNone/>
            </a:pPr>
            <a:endParaRPr lang="it-IT" sz="1800" b="0" i="1" dirty="0">
              <a:solidFill>
                <a:srgbClr val="474747"/>
              </a:solidFill>
              <a:effectLst/>
              <a:latin typeface="Fira Sans" panose="020B0503050000020004" pitchFamily="34" charset="0"/>
            </a:endParaRPr>
          </a:p>
          <a:p>
            <a:pPr marL="795847" lvl="1" indent="0" algn="just">
              <a:buSzPct val="100000"/>
              <a:buNone/>
            </a:pPr>
            <a:endParaRPr lang="it-IT" sz="1800" i="1" dirty="0">
              <a:solidFill>
                <a:srgbClr val="474747"/>
              </a:solidFill>
            </a:endParaRPr>
          </a:p>
          <a:p>
            <a:pPr marL="795847" lvl="1" indent="0" algn="just">
              <a:buSzPct val="100000"/>
              <a:buNone/>
            </a:pPr>
            <a:r>
              <a:rPr lang="it-IT" sz="1400" b="0" i="1" dirty="0">
                <a:solidFill>
                  <a:srgbClr val="474747"/>
                </a:solidFill>
                <a:effectLst/>
              </a:rPr>
              <a:t>Per le frazioni di </a:t>
            </a:r>
            <a:r>
              <a:rPr lang="it-IT" sz="1400" b="0" i="1" dirty="0">
                <a:solidFill>
                  <a:schemeClr val="accent2"/>
                </a:solidFill>
                <a:effectLst/>
              </a:rPr>
              <a:t>rifiuti urbani oggetto di raccolta differenziata </a:t>
            </a:r>
            <a:r>
              <a:rPr lang="it-IT" sz="1400" b="0" i="1" dirty="0">
                <a:solidFill>
                  <a:srgbClr val="474747"/>
                </a:solidFill>
                <a:effectLst/>
              </a:rPr>
              <a:t>destinati al </a:t>
            </a:r>
            <a:r>
              <a:rPr lang="it-IT" sz="1400" b="0" i="1" dirty="0">
                <a:solidFill>
                  <a:schemeClr val="accent2"/>
                </a:solidFill>
                <a:effectLst/>
              </a:rPr>
              <a:t>riciclaggio</a:t>
            </a:r>
            <a:r>
              <a:rPr lang="it-IT" sz="1400" b="0" i="1" dirty="0">
                <a:solidFill>
                  <a:srgbClr val="474747"/>
                </a:solidFill>
                <a:effectLst/>
              </a:rPr>
              <a:t> ed al </a:t>
            </a:r>
            <a:r>
              <a:rPr lang="it-IT" sz="1400" b="0" i="1" dirty="0">
                <a:solidFill>
                  <a:schemeClr val="accent2"/>
                </a:solidFill>
                <a:effectLst/>
              </a:rPr>
              <a:t>recupero</a:t>
            </a:r>
            <a:r>
              <a:rPr lang="it-IT" sz="1400" b="0" i="1" dirty="0">
                <a:solidFill>
                  <a:srgbClr val="474747"/>
                </a:solidFill>
                <a:effectLst/>
              </a:rPr>
              <a:t> </a:t>
            </a:r>
            <a:r>
              <a:rPr lang="it-IT" sz="1400" b="0" i="1" dirty="0">
                <a:solidFill>
                  <a:schemeClr val="accent2"/>
                </a:solidFill>
                <a:effectLst/>
              </a:rPr>
              <a:t>è </a:t>
            </a:r>
            <a:r>
              <a:rPr lang="it-IT" sz="1400" b="0" i="1" u="sng" dirty="0">
                <a:solidFill>
                  <a:schemeClr val="accent2"/>
                </a:solidFill>
                <a:effectLst/>
              </a:rPr>
              <a:t>sempre</a:t>
            </a:r>
            <a:r>
              <a:rPr lang="it-IT" sz="1400" b="0" i="1" dirty="0">
                <a:solidFill>
                  <a:schemeClr val="accent2"/>
                </a:solidFill>
                <a:effectLst/>
              </a:rPr>
              <a:t> ammessa la </a:t>
            </a:r>
            <a:r>
              <a:rPr lang="it-IT" sz="1400" b="0" i="1" u="sng" dirty="0">
                <a:solidFill>
                  <a:schemeClr val="accent2"/>
                </a:solidFill>
                <a:effectLst/>
              </a:rPr>
              <a:t>libera</a:t>
            </a:r>
            <a:r>
              <a:rPr lang="it-IT" sz="1400" b="0" i="1" dirty="0">
                <a:solidFill>
                  <a:schemeClr val="accent2"/>
                </a:solidFill>
                <a:effectLst/>
              </a:rPr>
              <a:t> circolazione sul territorio nazionale</a:t>
            </a:r>
            <a:r>
              <a:rPr lang="it-IT" sz="1400" b="0" i="1" dirty="0">
                <a:solidFill>
                  <a:srgbClr val="474747"/>
                </a:solidFill>
                <a:effectLst/>
              </a:rPr>
              <a:t> tramite enti o imprese iscritti nelle apposite categorie dell'Albo nazionale gestori ambientali ai sensi dell'articolo 212, comma 5, al fine di favorire il più possibile il loro recupero </a:t>
            </a:r>
            <a:r>
              <a:rPr lang="it-IT" sz="1400" b="0" i="1" u="sng" dirty="0">
                <a:solidFill>
                  <a:schemeClr val="accent2"/>
                </a:solidFill>
                <a:effectLst/>
              </a:rPr>
              <a:t>privilegiando</a:t>
            </a:r>
            <a:r>
              <a:rPr lang="it-IT" sz="1400" b="0" i="1" dirty="0">
                <a:solidFill>
                  <a:srgbClr val="474747"/>
                </a:solidFill>
                <a:effectLst/>
              </a:rPr>
              <a:t>, anche con strumenti economici, </a:t>
            </a:r>
            <a:r>
              <a:rPr lang="it-IT" sz="1400" b="0" i="1" dirty="0">
                <a:solidFill>
                  <a:schemeClr val="accent2"/>
                </a:solidFill>
                <a:effectLst/>
              </a:rPr>
              <a:t>il principio di prossimità </a:t>
            </a:r>
            <a:r>
              <a:rPr lang="it-IT" sz="1400" b="0" i="1" dirty="0">
                <a:solidFill>
                  <a:srgbClr val="474747"/>
                </a:solidFill>
                <a:effectLst/>
              </a:rPr>
              <a:t>agli impianti di recupero.</a:t>
            </a:r>
            <a:endParaRPr lang="it-IT" sz="1400" i="1" dirty="0"/>
          </a:p>
          <a:p>
            <a:pPr>
              <a:buSzPct val="100000"/>
              <a:buFont typeface="Wingdings" pitchFamily="2" charset="2"/>
              <a:buChar char="ü"/>
            </a:pPr>
            <a:endParaRPr lang="it-IT" b="1" dirty="0"/>
          </a:p>
          <a:p>
            <a:pPr>
              <a:buSzPct val="100000"/>
              <a:buFont typeface="Wingdings" pitchFamily="2" charset="2"/>
              <a:buChar char="ü"/>
            </a:pPr>
            <a:endParaRPr lang="it-IT" dirty="0"/>
          </a:p>
          <a:p>
            <a:endParaRPr lang="it-IT" dirty="0"/>
          </a:p>
          <a:p>
            <a:pPr lvl="1"/>
            <a:endParaRPr lang="it-IT" dirty="0"/>
          </a:p>
        </p:txBody>
      </p:sp>
      <p:sp>
        <p:nvSpPr>
          <p:cNvPr id="3" name="Titolo 2">
            <a:extLst>
              <a:ext uri="{FF2B5EF4-FFF2-40B4-BE49-F238E27FC236}">
                <a16:creationId xmlns:a16="http://schemas.microsoft.com/office/drawing/2014/main" id="{4F43AB5A-27D6-254C-31EC-9A779B8A146A}"/>
              </a:ext>
            </a:extLst>
          </p:cNvPr>
          <p:cNvSpPr>
            <a:spLocks noGrp="1"/>
          </p:cNvSpPr>
          <p:nvPr>
            <p:ph type="title"/>
          </p:nvPr>
        </p:nvSpPr>
        <p:spPr>
          <a:xfrm>
            <a:off x="1918208" y="152852"/>
            <a:ext cx="7520432" cy="726276"/>
          </a:xfrm>
        </p:spPr>
        <p:txBody>
          <a:bodyPr/>
          <a:lstStyle/>
          <a:p>
            <a:r>
              <a:rPr lang="it-IT" dirty="0"/>
              <a:t>RECUPERO, LIMITI E PRIVATIVA</a:t>
            </a:r>
          </a:p>
        </p:txBody>
      </p:sp>
      <p:sp>
        <p:nvSpPr>
          <p:cNvPr id="4" name="CasellaDiTesto 3">
            <a:extLst>
              <a:ext uri="{FF2B5EF4-FFF2-40B4-BE49-F238E27FC236}">
                <a16:creationId xmlns:a16="http://schemas.microsoft.com/office/drawing/2014/main" id="{0A568679-86DD-A9DC-7A90-0FDAEC2F18EF}"/>
              </a:ext>
            </a:extLst>
          </p:cNvPr>
          <p:cNvSpPr txBox="1"/>
          <p:nvPr/>
        </p:nvSpPr>
        <p:spPr>
          <a:xfrm>
            <a:off x="3406140" y="967796"/>
            <a:ext cx="3120390" cy="369332"/>
          </a:xfrm>
          <a:prstGeom prst="rect">
            <a:avLst/>
          </a:prstGeom>
          <a:noFill/>
        </p:spPr>
        <p:txBody>
          <a:bodyPr wrap="square" rtlCol="0">
            <a:spAutoFit/>
          </a:bodyPr>
          <a:lstStyle/>
          <a:p>
            <a:pPr algn="ctr"/>
            <a:r>
              <a:rPr lang="it-IT" b="1" dirty="0">
                <a:solidFill>
                  <a:schemeClr val="accent1"/>
                </a:solidFill>
              </a:rPr>
              <a:t>LA NORMATIVA</a:t>
            </a:r>
          </a:p>
        </p:txBody>
      </p:sp>
      <p:sp>
        <p:nvSpPr>
          <p:cNvPr id="5" name="CasellaDiTesto 4">
            <a:extLst>
              <a:ext uri="{FF2B5EF4-FFF2-40B4-BE49-F238E27FC236}">
                <a16:creationId xmlns:a16="http://schemas.microsoft.com/office/drawing/2014/main" id="{78475C7E-04EC-1EF2-BD74-D96898E4CB16}"/>
              </a:ext>
            </a:extLst>
          </p:cNvPr>
          <p:cNvSpPr txBox="1"/>
          <p:nvPr/>
        </p:nvSpPr>
        <p:spPr>
          <a:xfrm>
            <a:off x="802641" y="3751081"/>
            <a:ext cx="8636000" cy="2800767"/>
          </a:xfrm>
          <a:prstGeom prst="rect">
            <a:avLst/>
          </a:prstGeom>
          <a:noFill/>
        </p:spPr>
        <p:txBody>
          <a:bodyPr wrap="square" rtlCol="0">
            <a:spAutoFit/>
          </a:bodyPr>
          <a:lstStyle/>
          <a:p>
            <a:pPr algn="just"/>
            <a:r>
              <a:rPr lang="it-IT" sz="1400" i="1" dirty="0">
                <a:solidFill>
                  <a:srgbClr val="474747"/>
                </a:solidFill>
              </a:rPr>
              <a:t>Lo </a:t>
            </a:r>
            <a:r>
              <a:rPr lang="it-IT" sz="1400" i="1" dirty="0">
                <a:solidFill>
                  <a:schemeClr val="accent5">
                    <a:lumMod val="60000"/>
                    <a:lumOff val="40000"/>
                  </a:schemeClr>
                </a:solidFill>
              </a:rPr>
              <a:t>smaltimento</a:t>
            </a:r>
            <a:r>
              <a:rPr lang="it-IT" sz="1400" i="1" dirty="0">
                <a:solidFill>
                  <a:srgbClr val="474747"/>
                </a:solidFill>
              </a:rPr>
              <a:t> dei rifiuti ed il </a:t>
            </a:r>
            <a:r>
              <a:rPr lang="it-IT" sz="1400" i="1" dirty="0">
                <a:solidFill>
                  <a:schemeClr val="accent5">
                    <a:lumMod val="60000"/>
                    <a:lumOff val="40000"/>
                  </a:schemeClr>
                </a:solidFill>
              </a:rPr>
              <a:t>recupero</a:t>
            </a:r>
            <a:r>
              <a:rPr lang="it-IT" sz="1400" i="1" dirty="0">
                <a:solidFill>
                  <a:srgbClr val="474747"/>
                </a:solidFill>
              </a:rPr>
              <a:t> dei </a:t>
            </a:r>
            <a:r>
              <a:rPr lang="it-IT" sz="1400" b="1" i="1" u="sng" dirty="0">
                <a:solidFill>
                  <a:schemeClr val="accent5"/>
                </a:solidFill>
              </a:rPr>
              <a:t>rifiuti urbani non differenziati </a:t>
            </a:r>
            <a:r>
              <a:rPr lang="it-IT" sz="1400" i="1" dirty="0">
                <a:solidFill>
                  <a:srgbClr val="474747"/>
                </a:solidFill>
              </a:rPr>
              <a:t>sono attuati con il ricorso ad una rete integrata ed adeguata di impianti, tenendo conto delle migliori tecniche disponibili e del rapporto tra i costi e i benefici complessivi, al fine di:</a:t>
            </a:r>
            <a:br>
              <a:rPr lang="it-IT" sz="1400" i="1" dirty="0">
                <a:solidFill>
                  <a:srgbClr val="474747"/>
                </a:solidFill>
              </a:rPr>
            </a:br>
            <a:endParaRPr lang="it-IT" sz="1400" i="1" dirty="0">
              <a:solidFill>
                <a:srgbClr val="474747"/>
              </a:solidFill>
            </a:endParaRPr>
          </a:p>
          <a:p>
            <a:pPr marL="342900" indent="-342900" algn="just">
              <a:buFont typeface="+mj-lt"/>
              <a:buAutoNum type="alphaLcParenR"/>
            </a:pPr>
            <a:r>
              <a:rPr lang="it-IT" sz="1400" i="1" dirty="0">
                <a:solidFill>
                  <a:srgbClr val="474747"/>
                </a:solidFill>
              </a:rPr>
              <a:t>realizzare </a:t>
            </a:r>
            <a:r>
              <a:rPr lang="it-IT" sz="1400" i="1" dirty="0">
                <a:solidFill>
                  <a:schemeClr val="accent5">
                    <a:lumMod val="60000"/>
                    <a:lumOff val="40000"/>
                  </a:schemeClr>
                </a:solidFill>
              </a:rPr>
              <a:t>l'autosufficienza nello </a:t>
            </a:r>
            <a:r>
              <a:rPr lang="it-IT" sz="1400" b="1" i="1" u="sng" dirty="0">
                <a:solidFill>
                  <a:schemeClr val="accent5"/>
                </a:solidFill>
              </a:rPr>
              <a:t>smaltimento</a:t>
            </a:r>
            <a:r>
              <a:rPr lang="it-IT" sz="1400" i="1" dirty="0">
                <a:solidFill>
                  <a:schemeClr val="accent5">
                    <a:lumMod val="60000"/>
                    <a:lumOff val="40000"/>
                  </a:schemeClr>
                </a:solidFill>
              </a:rPr>
              <a:t> dei rifiuti urbani</a:t>
            </a:r>
            <a:r>
              <a:rPr lang="it-IT" sz="1400" i="1" dirty="0">
                <a:solidFill>
                  <a:srgbClr val="474747"/>
                </a:solidFill>
              </a:rPr>
              <a:t> non pericolosi e dei rifiuti derivanti dal loro trattamento </a:t>
            </a:r>
            <a:r>
              <a:rPr lang="it-IT" sz="1400" i="1" dirty="0">
                <a:solidFill>
                  <a:schemeClr val="accent5">
                    <a:lumMod val="60000"/>
                    <a:lumOff val="40000"/>
                  </a:schemeClr>
                </a:solidFill>
              </a:rPr>
              <a:t>in ambiti territoriali ottimali</a:t>
            </a:r>
            <a:r>
              <a:rPr lang="it-IT" sz="1400" i="1" dirty="0">
                <a:solidFill>
                  <a:srgbClr val="474747"/>
                </a:solidFill>
              </a:rPr>
              <a:t>; </a:t>
            </a:r>
          </a:p>
          <a:p>
            <a:pPr marL="342900" indent="-342900" algn="just">
              <a:buFont typeface="+mj-lt"/>
              <a:buAutoNum type="alphaLcParenR"/>
            </a:pPr>
            <a:r>
              <a:rPr lang="it-IT" sz="1400" i="1" dirty="0">
                <a:solidFill>
                  <a:srgbClr val="474747"/>
                </a:solidFill>
              </a:rPr>
              <a:t>permettere lo </a:t>
            </a:r>
            <a:r>
              <a:rPr lang="it-IT" sz="1400" i="1" dirty="0">
                <a:solidFill>
                  <a:schemeClr val="accent5">
                    <a:lumMod val="60000"/>
                    <a:lumOff val="40000"/>
                  </a:schemeClr>
                </a:solidFill>
              </a:rPr>
              <a:t>smaltimento</a:t>
            </a:r>
            <a:r>
              <a:rPr lang="it-IT" sz="1400" i="1" dirty="0">
                <a:solidFill>
                  <a:srgbClr val="474747"/>
                </a:solidFill>
              </a:rPr>
              <a:t> dei rifiuti ed il </a:t>
            </a:r>
            <a:r>
              <a:rPr lang="it-IT" sz="1400" i="1" dirty="0">
                <a:solidFill>
                  <a:schemeClr val="accent5">
                    <a:lumMod val="60000"/>
                    <a:lumOff val="40000"/>
                  </a:schemeClr>
                </a:solidFill>
              </a:rPr>
              <a:t>recupero</a:t>
            </a:r>
            <a:r>
              <a:rPr lang="it-IT" sz="1400" i="1" dirty="0">
                <a:solidFill>
                  <a:srgbClr val="474747"/>
                </a:solidFill>
              </a:rPr>
              <a:t> </a:t>
            </a:r>
            <a:r>
              <a:rPr lang="it-IT" sz="1400" i="1" dirty="0">
                <a:solidFill>
                  <a:schemeClr val="accent5">
                    <a:lumMod val="60000"/>
                    <a:lumOff val="40000"/>
                  </a:schemeClr>
                </a:solidFill>
              </a:rPr>
              <a:t>dei rifiuti urbani indifferenziati </a:t>
            </a:r>
            <a:r>
              <a:rPr lang="it-IT" sz="1400" i="1" dirty="0">
                <a:solidFill>
                  <a:srgbClr val="474747"/>
                </a:solidFill>
              </a:rPr>
              <a:t>in uno degli impianti idonei </a:t>
            </a:r>
            <a:r>
              <a:rPr lang="it-IT" sz="1400" b="1" i="1" u="sng" dirty="0">
                <a:solidFill>
                  <a:schemeClr val="accent5">
                    <a:lumMod val="60000"/>
                    <a:lumOff val="40000"/>
                  </a:schemeClr>
                </a:solidFill>
              </a:rPr>
              <a:t>più vicini ai luoghi di produzione o raccolta</a:t>
            </a:r>
            <a:r>
              <a:rPr lang="it-IT" sz="1400" i="1" dirty="0">
                <a:solidFill>
                  <a:srgbClr val="474747"/>
                </a:solidFill>
              </a:rPr>
              <a:t>, al fine di ridurre i movimenti dei rifiuti stessi, tenendo conto del contesto geografico o della necessità di impianti specializzati per determinati tipi di rifiuti;</a:t>
            </a:r>
          </a:p>
          <a:p>
            <a:br>
              <a:rPr lang="it-IT" dirty="0"/>
            </a:br>
            <a:endParaRPr lang="it-IT" dirty="0"/>
          </a:p>
        </p:txBody>
      </p:sp>
      <p:sp>
        <p:nvSpPr>
          <p:cNvPr id="6" name="CasellaDiTesto 5">
            <a:extLst>
              <a:ext uri="{FF2B5EF4-FFF2-40B4-BE49-F238E27FC236}">
                <a16:creationId xmlns:a16="http://schemas.microsoft.com/office/drawing/2014/main" id="{146EC41A-8C47-4E73-C374-13FF8BE24581}"/>
              </a:ext>
            </a:extLst>
          </p:cNvPr>
          <p:cNvSpPr txBox="1"/>
          <p:nvPr/>
        </p:nvSpPr>
        <p:spPr>
          <a:xfrm>
            <a:off x="3161022" y="1403306"/>
            <a:ext cx="4611968" cy="646331"/>
          </a:xfrm>
          <a:prstGeom prst="rect">
            <a:avLst/>
          </a:prstGeom>
          <a:noFill/>
        </p:spPr>
        <p:txBody>
          <a:bodyPr wrap="none" rtlCol="0">
            <a:spAutoFit/>
          </a:bodyPr>
          <a:lstStyle/>
          <a:p>
            <a:r>
              <a:rPr lang="it-IT" b="1" dirty="0">
                <a:solidFill>
                  <a:schemeClr val="accent1"/>
                </a:solidFill>
              </a:rPr>
              <a:t>ART. 181, COMMA 5 D.LGS. 152 DEL 2006</a:t>
            </a:r>
          </a:p>
          <a:p>
            <a:endParaRPr lang="it-IT" dirty="0"/>
          </a:p>
        </p:txBody>
      </p:sp>
      <p:sp>
        <p:nvSpPr>
          <p:cNvPr id="7" name="CasellaDiTesto 6">
            <a:extLst>
              <a:ext uri="{FF2B5EF4-FFF2-40B4-BE49-F238E27FC236}">
                <a16:creationId xmlns:a16="http://schemas.microsoft.com/office/drawing/2014/main" id="{F595F72C-D5E3-5FB7-8B91-9ACDEC4217D0}"/>
              </a:ext>
            </a:extLst>
          </p:cNvPr>
          <p:cNvSpPr txBox="1"/>
          <p:nvPr/>
        </p:nvSpPr>
        <p:spPr>
          <a:xfrm>
            <a:off x="3077293" y="3232106"/>
            <a:ext cx="4331379" cy="646331"/>
          </a:xfrm>
          <a:prstGeom prst="rect">
            <a:avLst/>
          </a:prstGeom>
          <a:noFill/>
        </p:spPr>
        <p:txBody>
          <a:bodyPr wrap="none" rtlCol="0">
            <a:spAutoFit/>
          </a:bodyPr>
          <a:lstStyle/>
          <a:p>
            <a:r>
              <a:rPr lang="it-IT" b="1" dirty="0">
                <a:solidFill>
                  <a:schemeClr val="accent5">
                    <a:lumMod val="60000"/>
                    <a:lumOff val="40000"/>
                  </a:schemeClr>
                </a:solidFill>
              </a:rPr>
              <a:t>ART. art. 182-bis D.LGS. 152 DEL 2006</a:t>
            </a:r>
          </a:p>
          <a:p>
            <a:endParaRPr lang="it-IT" dirty="0"/>
          </a:p>
        </p:txBody>
      </p:sp>
      <p:sp>
        <p:nvSpPr>
          <p:cNvPr id="8" name="Callout con freccia sinistra 7">
            <a:extLst>
              <a:ext uri="{FF2B5EF4-FFF2-40B4-BE49-F238E27FC236}">
                <a16:creationId xmlns:a16="http://schemas.microsoft.com/office/drawing/2014/main" id="{E79912DA-A1E4-F82D-003E-AA78C3AF47B0}"/>
              </a:ext>
            </a:extLst>
          </p:cNvPr>
          <p:cNvSpPr/>
          <p:nvPr/>
        </p:nvSpPr>
        <p:spPr>
          <a:xfrm>
            <a:off x="9591040" y="1337128"/>
            <a:ext cx="2428240" cy="1788160"/>
          </a:xfrm>
          <a:prstGeom prst="lef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recupero</a:t>
            </a:r>
          </a:p>
        </p:txBody>
      </p:sp>
      <p:sp>
        <p:nvSpPr>
          <p:cNvPr id="9" name="Callout con freccia sinistra 8">
            <a:extLst>
              <a:ext uri="{FF2B5EF4-FFF2-40B4-BE49-F238E27FC236}">
                <a16:creationId xmlns:a16="http://schemas.microsoft.com/office/drawing/2014/main" id="{940ACE55-7853-D596-E7CD-6D1FFAD9B119}"/>
              </a:ext>
            </a:extLst>
          </p:cNvPr>
          <p:cNvSpPr/>
          <p:nvPr/>
        </p:nvSpPr>
        <p:spPr>
          <a:xfrm>
            <a:off x="9734125" y="3870960"/>
            <a:ext cx="2285155" cy="1788160"/>
          </a:xfrm>
          <a:prstGeom prst="leftArrowCallou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smaltimento</a:t>
            </a:r>
          </a:p>
        </p:txBody>
      </p:sp>
      <p:pic>
        <p:nvPicPr>
          <p:cNvPr id="10" name="Immagine 9">
            <a:extLst>
              <a:ext uri="{FF2B5EF4-FFF2-40B4-BE49-F238E27FC236}">
                <a16:creationId xmlns:a16="http://schemas.microsoft.com/office/drawing/2014/main" id="{327DB411-21D5-BDBE-C52C-DDAB47A8748D}"/>
              </a:ext>
            </a:extLst>
          </p:cNvPr>
          <p:cNvPicPr>
            <a:picLocks noChangeAspect="1"/>
          </p:cNvPicPr>
          <p:nvPr/>
        </p:nvPicPr>
        <p:blipFill>
          <a:blip r:embed="rId2"/>
          <a:stretch>
            <a:fillRect/>
          </a:stretch>
        </p:blipFill>
        <p:spPr>
          <a:xfrm>
            <a:off x="405880" y="6237675"/>
            <a:ext cx="6299200" cy="381000"/>
          </a:xfrm>
          <a:prstGeom prst="rect">
            <a:avLst/>
          </a:prstGeom>
        </p:spPr>
      </p:pic>
    </p:spTree>
    <p:extLst>
      <p:ext uri="{BB962C8B-B14F-4D97-AF65-F5344CB8AC3E}">
        <p14:creationId xmlns:p14="http://schemas.microsoft.com/office/powerpoint/2010/main" val="2454410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E9E3CAC-4EE0-F5F1-362E-A7E860626238}"/>
              </a:ext>
            </a:extLst>
          </p:cNvPr>
          <p:cNvSpPr>
            <a:spLocks noGrp="1"/>
          </p:cNvSpPr>
          <p:nvPr>
            <p:ph type="body" idx="1"/>
          </p:nvPr>
        </p:nvSpPr>
        <p:spPr>
          <a:xfrm>
            <a:off x="111761" y="2844800"/>
            <a:ext cx="9804400" cy="3403600"/>
          </a:xfrm>
        </p:spPr>
        <p:txBody>
          <a:bodyPr/>
          <a:lstStyle/>
          <a:p>
            <a:pPr marL="342900" lvl="0" indent="-342900" algn="just">
              <a:lnSpc>
                <a:spcPct val="115000"/>
              </a:lnSpc>
              <a:spcBef>
                <a:spcPts val="600"/>
              </a:spcBef>
              <a:spcAft>
                <a:spcPts val="600"/>
              </a:spcAft>
              <a:buFont typeface="+mj-lt"/>
              <a:buAutoNum type="romanLcPeriod"/>
            </a:pPr>
            <a:r>
              <a:rPr lang="it-IT" sz="1400" i="1" dirty="0">
                <a:solidFill>
                  <a:schemeClr val="accent2"/>
                </a:solidFill>
                <a:effectLst/>
                <a:ea typeface="Times New Roman" panose="02020603050405020304" pitchFamily="18" charset="0"/>
              </a:rPr>
              <a:t>integrati</a:t>
            </a:r>
            <a:r>
              <a:rPr lang="it-IT" sz="1400" dirty="0">
                <a:effectLst/>
                <a:ea typeface="Times New Roman" panose="02020603050405020304" pitchFamily="18" charset="0"/>
              </a:rPr>
              <a:t>: ricompresi nell’affidamento al </a:t>
            </a:r>
            <a:r>
              <a:rPr lang="it-IT" sz="1400" i="1" dirty="0">
                <a:effectLst/>
                <a:ea typeface="Times New Roman" panose="02020603050405020304" pitchFamily="18" charset="0"/>
              </a:rPr>
              <a:t>Gestore integrato</a:t>
            </a:r>
            <a:r>
              <a:rPr lang="it-IT" sz="1400" dirty="0">
                <a:effectLst/>
                <a:ea typeface="Times New Roman" panose="02020603050405020304" pitchFamily="18" charset="0"/>
              </a:rPr>
              <a:t>, che svolge almeno uno dei servizi a monte e a valle della catena del valore del settore, e soggetti a regolazione tariffaria; </a:t>
            </a:r>
          </a:p>
          <a:p>
            <a:pPr marL="342900" lvl="0" indent="-342900" algn="just">
              <a:lnSpc>
                <a:spcPct val="115000"/>
              </a:lnSpc>
              <a:spcBef>
                <a:spcPts val="600"/>
              </a:spcBef>
              <a:spcAft>
                <a:spcPts val="600"/>
              </a:spcAft>
              <a:buFont typeface="+mj-lt"/>
              <a:buAutoNum type="romanLcPeriod"/>
            </a:pPr>
            <a:r>
              <a:rPr lang="it-IT" sz="1400" i="1" dirty="0">
                <a:solidFill>
                  <a:schemeClr val="accent2"/>
                </a:solidFill>
                <a:effectLst/>
                <a:ea typeface="Times New Roman" panose="02020603050405020304" pitchFamily="18" charset="0"/>
              </a:rPr>
              <a:t>minimi</a:t>
            </a:r>
            <a:r>
              <a:rPr lang="it-IT" sz="1400" i="1" dirty="0">
                <a:effectLst/>
                <a:ea typeface="Times New Roman" panose="02020603050405020304" pitchFamily="18" charset="0"/>
              </a:rPr>
              <a:t> </a:t>
            </a:r>
            <a:r>
              <a:rPr lang="it-IT" sz="1400" dirty="0">
                <a:effectLst/>
                <a:ea typeface="Times New Roman" panose="02020603050405020304" pitchFamily="18" charset="0"/>
              </a:rPr>
              <a:t>(</a:t>
            </a:r>
            <a:r>
              <a:rPr lang="it-IT" sz="1400" dirty="0">
                <a:ea typeface="Times New Roman" panose="02020603050405020304" pitchFamily="18" charset="0"/>
              </a:rPr>
              <a:t>necessari </a:t>
            </a:r>
            <a:r>
              <a:rPr lang="it-IT" sz="1400" dirty="0">
                <a:effectLst/>
                <a:ea typeface="Times New Roman" panose="02020603050405020304" pitchFamily="18" charset="0"/>
              </a:rPr>
              <a:t>per la chiusura del ciclo): impianti non affidati al </a:t>
            </a:r>
            <a:r>
              <a:rPr lang="it-IT" sz="1400" i="1" dirty="0">
                <a:effectLst/>
                <a:ea typeface="Times New Roman" panose="02020603050405020304" pitchFamily="18" charset="0"/>
              </a:rPr>
              <a:t>Gestore </a:t>
            </a:r>
            <a:r>
              <a:rPr lang="it-IT" sz="1400" dirty="0">
                <a:effectLst/>
                <a:ea typeface="Times New Roman" panose="02020603050405020304" pitchFamily="18" charset="0"/>
              </a:rPr>
              <a:t>e tuttavia individuati dall’Autorità Competente come indispensabili per la chiusura del ciclo dei rifiuti in ambito regionale, soggetti a regolazione dei costi riconosciuti e delle tariffe; </a:t>
            </a:r>
            <a:endParaRPr lang="it-IT" sz="1400" dirty="0">
              <a:ea typeface="Times New Roman" panose="02020603050405020304" pitchFamily="18" charset="0"/>
            </a:endParaRPr>
          </a:p>
          <a:p>
            <a:pPr marL="342900" lvl="0" indent="-342900" algn="just">
              <a:lnSpc>
                <a:spcPct val="115000"/>
              </a:lnSpc>
              <a:spcBef>
                <a:spcPts val="600"/>
              </a:spcBef>
              <a:spcAft>
                <a:spcPts val="600"/>
              </a:spcAft>
              <a:buFont typeface="+mj-lt"/>
              <a:buAutoNum type="romanLcPeriod"/>
            </a:pPr>
            <a:r>
              <a:rPr lang="it-IT" sz="1400" i="1" kern="0" dirty="0">
                <a:solidFill>
                  <a:schemeClr val="accent2"/>
                </a:solidFill>
                <a:effectLst/>
                <a:ea typeface="Times New Roman" panose="02020603050405020304" pitchFamily="18" charset="0"/>
                <a:cs typeface="Times New Roman" panose="02020603050405020304" pitchFamily="18" charset="0"/>
              </a:rPr>
              <a:t>aggiuntivi</a:t>
            </a:r>
            <a:r>
              <a:rPr lang="it-IT" sz="1400" kern="0" dirty="0">
                <a:effectLst/>
                <a:ea typeface="Times New Roman" panose="02020603050405020304" pitchFamily="18" charset="0"/>
                <a:cs typeface="Times New Roman" panose="02020603050405020304" pitchFamily="18" charset="0"/>
              </a:rPr>
              <a:t>: impianti non integrati e non indispensabili che offrono sul libero mercato la propria capacità, soggetti a meri obblighi di trasparenza sulle condizioni di accesso agli impianti</a:t>
            </a:r>
            <a:r>
              <a:rPr lang="it-IT" sz="1400" kern="0" dirty="0">
                <a:effectLst/>
                <a:ea typeface="Calibri" panose="020F0502020204030204" pitchFamily="34" charset="0"/>
                <a:cs typeface="Calibri" panose="020F0502020204030204" pitchFamily="34" charset="0"/>
              </a:rPr>
              <a:t>. </a:t>
            </a:r>
          </a:p>
          <a:p>
            <a:pPr marL="0" lvl="0" indent="0" algn="just">
              <a:lnSpc>
                <a:spcPct val="115000"/>
              </a:lnSpc>
              <a:spcBef>
                <a:spcPts val="600"/>
              </a:spcBef>
              <a:spcAft>
                <a:spcPts val="600"/>
              </a:spcAft>
              <a:buNone/>
            </a:pPr>
            <a:r>
              <a:rPr lang="it-IT" sz="1400" b="1" i="1" dirty="0">
                <a:solidFill>
                  <a:schemeClr val="accent2"/>
                </a:solidFill>
              </a:rPr>
              <a:t>PRESUPPOSTI NECESSARI:</a:t>
            </a:r>
          </a:p>
          <a:p>
            <a:pPr marL="400050" lvl="0" indent="-400050" algn="just">
              <a:lnSpc>
                <a:spcPct val="115000"/>
              </a:lnSpc>
              <a:spcBef>
                <a:spcPts val="600"/>
              </a:spcBef>
              <a:spcAft>
                <a:spcPts val="600"/>
              </a:spcAft>
              <a:buAutoNum type="romanLcParenBoth"/>
            </a:pPr>
            <a:r>
              <a:rPr lang="it-IT" sz="1400" dirty="0">
                <a:solidFill>
                  <a:schemeClr val="tx1"/>
                </a:solidFill>
              </a:rPr>
              <a:t>la presenza di rigidità strutturali e, in particolare, di “</a:t>
            </a:r>
            <a:r>
              <a:rPr lang="it-IT" sz="1400" b="1" dirty="0">
                <a:solidFill>
                  <a:schemeClr val="accent2"/>
                </a:solidFill>
              </a:rPr>
              <a:t>un forte e stabile eccesso di domanda e da un limitato numero di operatori</a:t>
            </a:r>
            <a:r>
              <a:rPr lang="it-IT" sz="1400" dirty="0">
                <a:solidFill>
                  <a:schemeClr val="tx1"/>
                </a:solidFill>
              </a:rPr>
              <a:t>” e</a:t>
            </a:r>
          </a:p>
          <a:p>
            <a:pPr marL="400050" lvl="0" indent="-400050" algn="just">
              <a:lnSpc>
                <a:spcPct val="115000"/>
              </a:lnSpc>
              <a:spcBef>
                <a:spcPts val="600"/>
              </a:spcBef>
              <a:spcAft>
                <a:spcPts val="600"/>
              </a:spcAft>
              <a:buAutoNum type="romanLcParenBoth"/>
            </a:pPr>
            <a:r>
              <a:rPr lang="it-IT" sz="1400" dirty="0">
                <a:solidFill>
                  <a:schemeClr val="tx1"/>
                </a:solidFill>
              </a:rPr>
              <a:t>il fatto che </a:t>
            </a:r>
            <a:r>
              <a:rPr lang="it-IT" sz="1400" b="1" dirty="0">
                <a:solidFill>
                  <a:schemeClr val="accent2"/>
                </a:solidFill>
              </a:rPr>
              <a:t>tali impianti presenti sul territorio regionale abbiano già una capacità impegnata</a:t>
            </a:r>
            <a:endParaRPr lang="it-IT" sz="1400" dirty="0">
              <a:solidFill>
                <a:schemeClr val="tx1"/>
              </a:solidFill>
            </a:endParaRPr>
          </a:p>
          <a:p>
            <a:pPr marL="0" lvl="0" indent="0" algn="just">
              <a:lnSpc>
                <a:spcPct val="115000"/>
              </a:lnSpc>
              <a:spcBef>
                <a:spcPts val="600"/>
              </a:spcBef>
              <a:spcAft>
                <a:spcPts val="600"/>
              </a:spcAft>
              <a:buNone/>
            </a:pPr>
            <a:endParaRPr lang="it-IT" sz="1400" b="1" i="1" dirty="0">
              <a:solidFill>
                <a:schemeClr val="accent2"/>
              </a:solidFill>
            </a:endParaRPr>
          </a:p>
          <a:p>
            <a:pPr marL="0" lvl="0" indent="0" algn="just">
              <a:lnSpc>
                <a:spcPct val="115000"/>
              </a:lnSpc>
              <a:spcBef>
                <a:spcPts val="600"/>
              </a:spcBef>
              <a:spcAft>
                <a:spcPts val="600"/>
              </a:spcAft>
              <a:buNone/>
            </a:pPr>
            <a:endParaRPr lang="it-IT" b="1" i="1" dirty="0">
              <a:solidFill>
                <a:schemeClr val="accent2"/>
              </a:solidFill>
            </a:endParaRPr>
          </a:p>
          <a:p>
            <a:pPr>
              <a:buSzPct val="100000"/>
              <a:buFont typeface="Wingdings" pitchFamily="2" charset="2"/>
              <a:buChar char="ü"/>
            </a:pPr>
            <a:endParaRPr lang="it-IT" dirty="0"/>
          </a:p>
          <a:p>
            <a:endParaRPr lang="it-IT" dirty="0"/>
          </a:p>
          <a:p>
            <a:pPr lvl="1"/>
            <a:endParaRPr lang="it-IT" dirty="0"/>
          </a:p>
        </p:txBody>
      </p:sp>
      <p:sp>
        <p:nvSpPr>
          <p:cNvPr id="3" name="Titolo 2">
            <a:extLst>
              <a:ext uri="{FF2B5EF4-FFF2-40B4-BE49-F238E27FC236}">
                <a16:creationId xmlns:a16="http://schemas.microsoft.com/office/drawing/2014/main" id="{4F43AB5A-27D6-254C-31EC-9A779B8A146A}"/>
              </a:ext>
            </a:extLst>
          </p:cNvPr>
          <p:cNvSpPr>
            <a:spLocks noGrp="1"/>
          </p:cNvSpPr>
          <p:nvPr>
            <p:ph type="title"/>
          </p:nvPr>
        </p:nvSpPr>
        <p:spPr>
          <a:xfrm>
            <a:off x="1755141" y="6382"/>
            <a:ext cx="7520432" cy="726276"/>
          </a:xfrm>
        </p:spPr>
        <p:txBody>
          <a:bodyPr/>
          <a:lstStyle/>
          <a:p>
            <a:r>
              <a:rPr lang="it-IT" dirty="0"/>
              <a:t>RECUPERO, LIMITI E PRIVATIVA</a:t>
            </a:r>
          </a:p>
        </p:txBody>
      </p:sp>
      <p:sp>
        <p:nvSpPr>
          <p:cNvPr id="4" name="CasellaDiTesto 3">
            <a:extLst>
              <a:ext uri="{FF2B5EF4-FFF2-40B4-BE49-F238E27FC236}">
                <a16:creationId xmlns:a16="http://schemas.microsoft.com/office/drawing/2014/main" id="{0A568679-86DD-A9DC-7A90-0FDAEC2F18EF}"/>
              </a:ext>
            </a:extLst>
          </p:cNvPr>
          <p:cNvSpPr txBox="1"/>
          <p:nvPr/>
        </p:nvSpPr>
        <p:spPr>
          <a:xfrm>
            <a:off x="3620900" y="731593"/>
            <a:ext cx="3303270" cy="1200329"/>
          </a:xfrm>
          <a:prstGeom prst="rect">
            <a:avLst/>
          </a:prstGeom>
          <a:noFill/>
        </p:spPr>
        <p:txBody>
          <a:bodyPr wrap="square" rtlCol="0">
            <a:spAutoFit/>
          </a:bodyPr>
          <a:lstStyle/>
          <a:p>
            <a:pPr algn="ctr"/>
            <a:r>
              <a:rPr lang="it-IT" b="1" dirty="0">
                <a:solidFill>
                  <a:schemeClr val="accent1"/>
                </a:solidFill>
              </a:rPr>
              <a:t>LA PREVISIONE DI IMPIANTI MINIMI</a:t>
            </a:r>
          </a:p>
          <a:p>
            <a:pPr algn="ctr"/>
            <a:r>
              <a:rPr lang="it-IT" b="1" dirty="0">
                <a:solidFill>
                  <a:schemeClr val="accent1"/>
                </a:solidFill>
              </a:rPr>
              <a:t>DELIBERA ARERA 363 DEL 2021</a:t>
            </a:r>
          </a:p>
        </p:txBody>
      </p:sp>
      <p:sp>
        <p:nvSpPr>
          <p:cNvPr id="5" name="Callout con freccia sinistra 4">
            <a:extLst>
              <a:ext uri="{FF2B5EF4-FFF2-40B4-BE49-F238E27FC236}">
                <a16:creationId xmlns:a16="http://schemas.microsoft.com/office/drawing/2014/main" id="{7F487D5B-00E7-7382-310E-73040F78FC86}"/>
              </a:ext>
            </a:extLst>
          </p:cNvPr>
          <p:cNvSpPr/>
          <p:nvPr/>
        </p:nvSpPr>
        <p:spPr>
          <a:xfrm>
            <a:off x="9916161" y="812800"/>
            <a:ext cx="2164078" cy="5791200"/>
          </a:xfrm>
          <a:prstGeom prst="left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0" indent="0" algn="just">
              <a:lnSpc>
                <a:spcPct val="115000"/>
              </a:lnSpc>
              <a:spcBef>
                <a:spcPts val="600"/>
              </a:spcBef>
              <a:spcAft>
                <a:spcPts val="600"/>
              </a:spcAft>
              <a:buNone/>
            </a:pPr>
            <a:r>
              <a:rPr lang="it-IT" sz="1200" dirty="0">
                <a:solidFill>
                  <a:schemeClr val="tx1"/>
                </a:solidFill>
              </a:rPr>
              <a:t>Gli impianti minimi (sub ii), al pari di quelli integrati, sono pertanto </a:t>
            </a:r>
            <a:r>
              <a:rPr lang="it-IT" sz="1200" b="1" i="1" dirty="0">
                <a:solidFill>
                  <a:schemeClr val="tx1"/>
                </a:solidFill>
              </a:rPr>
              <a:t>sottratti al libero gioco della concorrenza </a:t>
            </a:r>
            <a:r>
              <a:rPr lang="it-IT" sz="1200" dirty="0">
                <a:solidFill>
                  <a:schemeClr val="tx1"/>
                </a:solidFill>
              </a:rPr>
              <a:t>nei mercati del trattamento e dello smaltimento dei rifiuti in </a:t>
            </a:r>
            <a:r>
              <a:rPr lang="it-IT" sz="1200" b="1" i="1" dirty="0">
                <a:solidFill>
                  <a:schemeClr val="tx1"/>
                </a:solidFill>
              </a:rPr>
              <a:t>quanto soggetti ad una pianificazione regionale dei flussi di rifiuti conferiti e a una fissazione delle </a:t>
            </a:r>
            <a:r>
              <a:rPr lang="it-IT" sz="1200" b="1" i="1" u="sng" dirty="0">
                <a:solidFill>
                  <a:schemeClr val="tx1"/>
                </a:solidFill>
              </a:rPr>
              <a:t>tariffe di accesso</a:t>
            </a:r>
            <a:r>
              <a:rPr lang="it-IT" sz="1200" b="1" i="1" dirty="0">
                <a:solidFill>
                  <a:schemeClr val="tx1"/>
                </a:solidFill>
              </a:rPr>
              <a:t>. </a:t>
            </a:r>
          </a:p>
        </p:txBody>
      </p:sp>
      <p:pic>
        <p:nvPicPr>
          <p:cNvPr id="6" name="Immagine 5">
            <a:extLst>
              <a:ext uri="{FF2B5EF4-FFF2-40B4-BE49-F238E27FC236}">
                <a16:creationId xmlns:a16="http://schemas.microsoft.com/office/drawing/2014/main" id="{C118538D-A8C4-2C29-0311-29D409134ACF}"/>
              </a:ext>
            </a:extLst>
          </p:cNvPr>
          <p:cNvPicPr>
            <a:picLocks noChangeAspect="1"/>
          </p:cNvPicPr>
          <p:nvPr/>
        </p:nvPicPr>
        <p:blipFill>
          <a:blip r:embed="rId2"/>
          <a:stretch>
            <a:fillRect/>
          </a:stretch>
        </p:blipFill>
        <p:spPr>
          <a:xfrm>
            <a:off x="381817" y="6248400"/>
            <a:ext cx="6299200" cy="381000"/>
          </a:xfrm>
          <a:prstGeom prst="rect">
            <a:avLst/>
          </a:prstGeom>
        </p:spPr>
      </p:pic>
    </p:spTree>
    <p:extLst>
      <p:ext uri="{BB962C8B-B14F-4D97-AF65-F5344CB8AC3E}">
        <p14:creationId xmlns:p14="http://schemas.microsoft.com/office/powerpoint/2010/main" val="2757435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E9E3CAC-4EE0-F5F1-362E-A7E860626238}"/>
              </a:ext>
            </a:extLst>
          </p:cNvPr>
          <p:cNvSpPr>
            <a:spLocks noGrp="1"/>
          </p:cNvSpPr>
          <p:nvPr>
            <p:ph type="body" idx="1"/>
          </p:nvPr>
        </p:nvSpPr>
        <p:spPr>
          <a:xfrm>
            <a:off x="365760" y="1377924"/>
            <a:ext cx="9794240" cy="5285602"/>
          </a:xfrm>
        </p:spPr>
        <p:txBody>
          <a:bodyPr/>
          <a:lstStyle/>
          <a:p>
            <a:pPr marL="285750" lvl="0" indent="-285750" algn="just">
              <a:lnSpc>
                <a:spcPct val="115000"/>
              </a:lnSpc>
              <a:spcAft>
                <a:spcPts val="600"/>
              </a:spcAft>
              <a:buFont typeface="Arial" panose="020B0604020202020204" pitchFamily="34" charset="0"/>
              <a:buChar char="•"/>
            </a:pPr>
            <a:r>
              <a:rPr lang="it-IT" sz="1400" b="1" i="1" dirty="0">
                <a:solidFill>
                  <a:schemeClr val="accent2"/>
                </a:solidFill>
              </a:rPr>
              <a:t>REGIONE EMILIA-ROMAGNA</a:t>
            </a:r>
          </a:p>
          <a:p>
            <a:pPr marL="895335" lvl="1" indent="-285750" algn="just">
              <a:lnSpc>
                <a:spcPct val="115000"/>
              </a:lnSpc>
              <a:spcAft>
                <a:spcPts val="600"/>
              </a:spcAft>
              <a:buFont typeface="Arial" panose="020B0604020202020204" pitchFamily="34" charset="0"/>
              <a:buChar char="•"/>
            </a:pPr>
            <a:r>
              <a:rPr lang="it-IT" sz="1400" dirty="0">
                <a:solidFill>
                  <a:schemeClr val="tx1"/>
                </a:solidFill>
              </a:rPr>
              <a:t>Delibera Giunta Regionale n. 801 in cui vengono individuati impianti minimi e tariffe al cancello</a:t>
            </a:r>
          </a:p>
          <a:p>
            <a:pPr marL="895335" lvl="1" indent="-285750" algn="just">
              <a:lnSpc>
                <a:spcPct val="115000"/>
              </a:lnSpc>
              <a:spcAft>
                <a:spcPts val="600"/>
              </a:spcAft>
              <a:buFont typeface="Arial" panose="020B0604020202020204" pitchFamily="34" charset="0"/>
              <a:buChar char="•"/>
            </a:pPr>
            <a:r>
              <a:rPr lang="it-IT" sz="1400" dirty="0">
                <a:solidFill>
                  <a:schemeClr val="tx1"/>
                </a:solidFill>
              </a:rPr>
              <a:t>Affidamento da parte del gestore del servizio di trattamento della frazione di rifiuto umido tramite procedura negoziata senza previa pubblicazione di un bando</a:t>
            </a:r>
          </a:p>
          <a:p>
            <a:pPr marL="285750" lvl="0" indent="-285750" algn="just">
              <a:lnSpc>
                <a:spcPct val="115000"/>
              </a:lnSpc>
              <a:spcAft>
                <a:spcPts val="600"/>
              </a:spcAft>
              <a:buFont typeface="Arial" panose="020B0604020202020204" pitchFamily="34" charset="0"/>
              <a:buChar char="•"/>
            </a:pPr>
            <a:r>
              <a:rPr lang="it-IT" sz="1400" b="1" i="1" dirty="0">
                <a:solidFill>
                  <a:schemeClr val="accent2"/>
                </a:solidFill>
              </a:rPr>
              <a:t>REGIONE PUGLIA</a:t>
            </a:r>
          </a:p>
          <a:p>
            <a:pPr marL="895335" lvl="1" indent="-285750" algn="just">
              <a:lnSpc>
                <a:spcPct val="115000"/>
              </a:lnSpc>
              <a:spcAft>
                <a:spcPts val="600"/>
              </a:spcAft>
              <a:buFont typeface="Arial" panose="020B0604020202020204" pitchFamily="34" charset="0"/>
              <a:buChar char="•"/>
            </a:pPr>
            <a:r>
              <a:rPr lang="it-IT" sz="1400" dirty="0">
                <a:solidFill>
                  <a:schemeClr val="tx1"/>
                </a:solidFill>
              </a:rPr>
              <a:t>Individuazione degli impianti minimi  ARERA -  Deliberazione Giunta Regionale n.2251 del 29 dicembre 2021</a:t>
            </a:r>
          </a:p>
          <a:p>
            <a:pPr marL="895335" lvl="1" indent="-285750" algn="just">
              <a:lnSpc>
                <a:spcPct val="115000"/>
              </a:lnSpc>
              <a:spcAft>
                <a:spcPts val="600"/>
              </a:spcAft>
              <a:buFont typeface="Arial" panose="020B0604020202020204" pitchFamily="34" charset="0"/>
              <a:buChar char="•"/>
            </a:pPr>
            <a:r>
              <a:rPr lang="it-IT" sz="1400" dirty="0">
                <a:solidFill>
                  <a:schemeClr val="tx1"/>
                </a:solidFill>
              </a:rPr>
              <a:t>Ager acquista il 40% di </a:t>
            </a:r>
            <a:r>
              <a:rPr lang="it-IT" sz="1400" dirty="0" err="1">
                <a:solidFill>
                  <a:schemeClr val="tx1"/>
                </a:solidFill>
              </a:rPr>
              <a:t>Aseco</a:t>
            </a:r>
            <a:r>
              <a:rPr lang="it-IT" sz="1400" dirty="0">
                <a:solidFill>
                  <a:schemeClr val="tx1"/>
                </a:solidFill>
              </a:rPr>
              <a:t> da Acquedotto Pugliese (Società partecipata dalla Regione concessionaria del SII) e affida in house </a:t>
            </a:r>
          </a:p>
          <a:p>
            <a:pPr marL="1504919" lvl="2" indent="-285750" algn="just">
              <a:lnSpc>
                <a:spcPct val="115000"/>
              </a:lnSpc>
              <a:spcAft>
                <a:spcPts val="600"/>
              </a:spcAft>
              <a:buFont typeface="Arial" panose="020B0604020202020204" pitchFamily="34" charset="0"/>
              <a:buChar char="•"/>
            </a:pPr>
            <a:r>
              <a:rPr lang="it-IT" sz="1200" dirty="0">
                <a:solidFill>
                  <a:schemeClr val="tx1"/>
                </a:solidFill>
              </a:rPr>
              <a:t>la realizzazione e/o la gestione degli impianti di trattamento, recupero e smaltimento dei rifiuti urbani, con particolare riferimento allo stato alla FORSU (AGER)</a:t>
            </a:r>
          </a:p>
          <a:p>
            <a:pPr marL="1504919" lvl="2" indent="-285750" algn="just">
              <a:lnSpc>
                <a:spcPct val="115000"/>
              </a:lnSpc>
              <a:spcAft>
                <a:spcPts val="600"/>
              </a:spcAft>
              <a:buFont typeface="Arial" panose="020B0604020202020204" pitchFamily="34" charset="0"/>
              <a:buChar char="•"/>
            </a:pPr>
            <a:r>
              <a:rPr lang="it-IT" sz="1200" dirty="0">
                <a:solidFill>
                  <a:schemeClr val="tx1"/>
                </a:solidFill>
              </a:rPr>
              <a:t>Le attività di trattamento dei fanghi di depurazione (AQP)</a:t>
            </a:r>
          </a:p>
          <a:p>
            <a:pPr marL="1504919" lvl="2" indent="-285750" algn="just">
              <a:lnSpc>
                <a:spcPct val="115000"/>
              </a:lnSpc>
              <a:spcAft>
                <a:spcPts val="600"/>
              </a:spcAft>
              <a:buFont typeface="Arial" panose="020B0604020202020204" pitchFamily="34" charset="0"/>
              <a:buChar char="•"/>
            </a:pPr>
            <a:r>
              <a:rPr lang="it-IT" sz="1200" i="1" dirty="0">
                <a:solidFill>
                  <a:schemeClr val="tx1"/>
                </a:solidFill>
              </a:rPr>
              <a:t>Inoltre, in prospettiva, AQP ed AGER avranno la </a:t>
            </a:r>
            <a:r>
              <a:rPr lang="it-IT" sz="1200" i="1" dirty="0" err="1">
                <a:solidFill>
                  <a:schemeClr val="tx1"/>
                </a:solidFill>
              </a:rPr>
              <a:t>possibilita</a:t>
            </a:r>
            <a:r>
              <a:rPr lang="it-IT" sz="1200" i="1" dirty="0">
                <a:solidFill>
                  <a:schemeClr val="tx1"/>
                </a:solidFill>
              </a:rPr>
              <a:t>̀ di affidare in house alla NEWCO la gestione (e in caso l’eventuale realizzazione) di altri impianti di trattamento che consentano la valorizzazione delle frazioni merceologiche dei rifiuti da raccolta differenziata finalizzato al raggiungimento degli obiettivi prescritti dalla normativa in materia di economia circolare e nel contempo, ottimizzando ulteriormente i costi di gestione dell’impiantistica pubblica pugliese (cfr. delibera del Comitato dei delegati n. 1 del 01 marzo 2023</a:t>
            </a:r>
          </a:p>
          <a:p>
            <a:pPr marL="1219169" lvl="2" indent="0" algn="just">
              <a:lnSpc>
                <a:spcPct val="115000"/>
              </a:lnSpc>
              <a:spcAft>
                <a:spcPts val="600"/>
              </a:spcAft>
              <a:buNone/>
            </a:pPr>
            <a:r>
              <a:rPr lang="it-IT" sz="1200" i="1" dirty="0">
                <a:solidFill>
                  <a:schemeClr val="tx1"/>
                </a:solidFill>
              </a:rPr>
              <a:t>(PROCEDIMENTO IN CORSO. DOPPIO PROBLEMA: 1. PRIVATIVA DEL RECUPERO 2. DIVIETO DI AFFIDAMENTO IN HOUSE PER LE AUTORITÀ DI REGOLAZIONE. PREVISTA UNA UNICA PROROGA AL 30 MARZO 2023 PER CONSENTIRE ATTUAZIONE DEI PIANI D’AMBITO IN CORSO DI DEFINIZIONE). </a:t>
            </a:r>
            <a:endParaRPr lang="it-IT" sz="1400" dirty="0">
              <a:solidFill>
                <a:schemeClr val="tx1"/>
              </a:solidFill>
            </a:endParaRPr>
          </a:p>
        </p:txBody>
      </p:sp>
      <p:sp>
        <p:nvSpPr>
          <p:cNvPr id="3" name="Titolo 2">
            <a:extLst>
              <a:ext uri="{FF2B5EF4-FFF2-40B4-BE49-F238E27FC236}">
                <a16:creationId xmlns:a16="http://schemas.microsoft.com/office/drawing/2014/main" id="{4F43AB5A-27D6-254C-31EC-9A779B8A146A}"/>
              </a:ext>
            </a:extLst>
          </p:cNvPr>
          <p:cNvSpPr>
            <a:spLocks noGrp="1"/>
          </p:cNvSpPr>
          <p:nvPr>
            <p:ph type="title"/>
          </p:nvPr>
        </p:nvSpPr>
        <p:spPr>
          <a:xfrm>
            <a:off x="1755141" y="6382"/>
            <a:ext cx="7520432" cy="726276"/>
          </a:xfrm>
        </p:spPr>
        <p:txBody>
          <a:bodyPr/>
          <a:lstStyle/>
          <a:p>
            <a:r>
              <a:rPr lang="it-IT" dirty="0"/>
              <a:t>RECUPERO, LIMITI E PRIVATIVA</a:t>
            </a:r>
          </a:p>
        </p:txBody>
      </p:sp>
      <p:sp>
        <p:nvSpPr>
          <p:cNvPr id="4" name="CasellaDiTesto 3">
            <a:extLst>
              <a:ext uri="{FF2B5EF4-FFF2-40B4-BE49-F238E27FC236}">
                <a16:creationId xmlns:a16="http://schemas.microsoft.com/office/drawing/2014/main" id="{0A568679-86DD-A9DC-7A90-0FDAEC2F18EF}"/>
              </a:ext>
            </a:extLst>
          </p:cNvPr>
          <p:cNvSpPr txBox="1"/>
          <p:nvPr/>
        </p:nvSpPr>
        <p:spPr>
          <a:xfrm>
            <a:off x="3620900" y="731593"/>
            <a:ext cx="3303270" cy="923330"/>
          </a:xfrm>
          <a:prstGeom prst="rect">
            <a:avLst/>
          </a:prstGeom>
          <a:noFill/>
        </p:spPr>
        <p:txBody>
          <a:bodyPr wrap="square" rtlCol="0">
            <a:spAutoFit/>
          </a:bodyPr>
          <a:lstStyle/>
          <a:p>
            <a:pPr algn="ctr"/>
            <a:r>
              <a:rPr lang="it-IT" b="1" dirty="0">
                <a:solidFill>
                  <a:schemeClr val="accent1"/>
                </a:solidFill>
              </a:rPr>
              <a:t>LE APPLICAZIONI DELLA DELIBERA ARERA: i casi giudiziari</a:t>
            </a:r>
          </a:p>
        </p:txBody>
      </p:sp>
      <p:pic>
        <p:nvPicPr>
          <p:cNvPr id="5" name="Immagine 4">
            <a:extLst>
              <a:ext uri="{FF2B5EF4-FFF2-40B4-BE49-F238E27FC236}">
                <a16:creationId xmlns:a16="http://schemas.microsoft.com/office/drawing/2014/main" id="{4E744932-A9B7-856C-CAEC-E7F3ED9B6307}"/>
              </a:ext>
            </a:extLst>
          </p:cNvPr>
          <p:cNvPicPr>
            <a:picLocks noChangeAspect="1"/>
          </p:cNvPicPr>
          <p:nvPr/>
        </p:nvPicPr>
        <p:blipFill>
          <a:blip r:embed="rId2"/>
          <a:stretch>
            <a:fillRect/>
          </a:stretch>
        </p:blipFill>
        <p:spPr>
          <a:xfrm>
            <a:off x="365760" y="6373622"/>
            <a:ext cx="6299200" cy="381000"/>
          </a:xfrm>
          <a:prstGeom prst="rect">
            <a:avLst/>
          </a:prstGeom>
        </p:spPr>
      </p:pic>
    </p:spTree>
    <p:extLst>
      <p:ext uri="{BB962C8B-B14F-4D97-AF65-F5344CB8AC3E}">
        <p14:creationId xmlns:p14="http://schemas.microsoft.com/office/powerpoint/2010/main" val="849332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E9E3CAC-4EE0-F5F1-362E-A7E860626238}"/>
              </a:ext>
            </a:extLst>
          </p:cNvPr>
          <p:cNvSpPr>
            <a:spLocks noGrp="1"/>
          </p:cNvSpPr>
          <p:nvPr>
            <p:ph type="body" idx="1"/>
          </p:nvPr>
        </p:nvSpPr>
        <p:spPr>
          <a:xfrm>
            <a:off x="251459" y="2091690"/>
            <a:ext cx="9338311" cy="4240530"/>
          </a:xfrm>
        </p:spPr>
        <p:txBody>
          <a:bodyPr/>
          <a:lstStyle/>
          <a:p>
            <a:pPr marL="203195" indent="0" algn="just">
              <a:buSzPct val="100000"/>
              <a:buNone/>
            </a:pPr>
            <a:r>
              <a:rPr lang="it-IT" b="1" u="sng" dirty="0">
                <a:solidFill>
                  <a:schemeClr val="accent2"/>
                </a:solidFill>
              </a:rPr>
              <a:t>AGCM SEGNALAZIONE 23 DICEMBRE 2022 N. 1875 </a:t>
            </a:r>
            <a:r>
              <a:rPr lang="it-IT" dirty="0"/>
              <a:t>- </a:t>
            </a:r>
            <a:r>
              <a:rPr lang="it-IT" i="1" dirty="0"/>
              <a:t>Le delibere sono state adottate con </a:t>
            </a:r>
            <a:r>
              <a:rPr lang="it-IT" i="1" u="sng" dirty="0" err="1">
                <a:solidFill>
                  <a:schemeClr val="accent2"/>
                </a:solidFill>
              </a:rPr>
              <a:t>finalita</a:t>
            </a:r>
            <a:r>
              <a:rPr lang="it-IT" i="1" u="sng" dirty="0">
                <a:solidFill>
                  <a:schemeClr val="accent2"/>
                </a:solidFill>
              </a:rPr>
              <a:t>̀ intenzionalmente protezionistiche</a:t>
            </a:r>
            <a:r>
              <a:rPr lang="it-IT" i="1" dirty="0"/>
              <a:t> per evitare la fuoriuscita di volumi di FORSU dal territorio delle due Regioni e garantire la programmazione e l’</a:t>
            </a:r>
            <a:r>
              <a:rPr lang="it-IT" i="1" dirty="0" err="1"/>
              <a:t>attivita</a:t>
            </a:r>
            <a:r>
              <a:rPr lang="it-IT" i="1" dirty="0"/>
              <a:t>̀ agli impianti presenti sul territorio regionale secondo i flussi predeterminati a livello regionale e con applicazione delle tariffe di accesso fissate da ARERA. </a:t>
            </a:r>
            <a:r>
              <a:rPr lang="it-IT" b="1" i="1" dirty="0">
                <a:solidFill>
                  <a:schemeClr val="accent2"/>
                </a:solidFill>
              </a:rPr>
              <a:t>Questa </a:t>
            </a:r>
            <a:r>
              <a:rPr lang="it-IT" b="1" i="1" dirty="0" err="1">
                <a:solidFill>
                  <a:schemeClr val="accent2"/>
                </a:solidFill>
              </a:rPr>
              <a:t>Autorita</a:t>
            </a:r>
            <a:r>
              <a:rPr lang="it-IT" b="1" i="1" dirty="0">
                <a:solidFill>
                  <a:schemeClr val="accent2"/>
                </a:solidFill>
              </a:rPr>
              <a:t>̀ intende rimarcare che situazioni quali quelle sopra descritte sono </a:t>
            </a:r>
            <a:r>
              <a:rPr lang="it-IT" b="1" i="1" u="sng" dirty="0">
                <a:solidFill>
                  <a:schemeClr val="accent2"/>
                </a:solidFill>
              </a:rPr>
              <a:t>gravemente lesive della concorrenza </a:t>
            </a:r>
            <a:r>
              <a:rPr lang="it-IT" b="1" i="1" dirty="0">
                <a:solidFill>
                  <a:schemeClr val="accent2"/>
                </a:solidFill>
              </a:rPr>
              <a:t>in quanto idonee a sottrarre alle dinamiche di mercato l’intera produzione di FORSU regionale </a:t>
            </a:r>
            <a:r>
              <a:rPr lang="it-IT" i="1" dirty="0"/>
              <a:t>…</a:t>
            </a:r>
            <a:r>
              <a:rPr lang="it-IT" b="1" i="1" dirty="0">
                <a:solidFill>
                  <a:schemeClr val="accent2"/>
                </a:solidFill>
              </a:rPr>
              <a:t>senza che siano integrati i requisiti del deficit impiantistico o delle </a:t>
            </a:r>
            <a:r>
              <a:rPr lang="it-IT" b="1" i="1" dirty="0" err="1">
                <a:solidFill>
                  <a:schemeClr val="accent2"/>
                </a:solidFill>
              </a:rPr>
              <a:t>rigidita</a:t>
            </a:r>
            <a:r>
              <a:rPr lang="it-IT" b="1" i="1" dirty="0">
                <a:solidFill>
                  <a:schemeClr val="accent2"/>
                </a:solidFill>
              </a:rPr>
              <a:t>̀ strutturali a livello regionale </a:t>
            </a:r>
            <a:r>
              <a:rPr lang="it-IT" i="1" dirty="0"/>
              <a:t>. In tal modo, peraltro, si crea una disparità di trattamento tra Regioni limitrofe che presentano caratteristiche simili con riferimento al trattamento della FORSU. </a:t>
            </a:r>
            <a:endParaRPr lang="it-IT" dirty="0"/>
          </a:p>
          <a:p>
            <a:pPr>
              <a:buFont typeface="Arial" panose="020B0604020202020204" pitchFamily="34" charset="0"/>
              <a:buChar char="•"/>
            </a:pPr>
            <a:endParaRPr lang="it-IT" dirty="0"/>
          </a:p>
          <a:p>
            <a:pPr lvl="1">
              <a:buFont typeface="Arial" panose="020B0604020202020204" pitchFamily="34" charset="0"/>
              <a:buChar char="•"/>
            </a:pPr>
            <a:endParaRPr lang="it-IT" dirty="0"/>
          </a:p>
        </p:txBody>
      </p:sp>
      <p:sp>
        <p:nvSpPr>
          <p:cNvPr id="3" name="Titolo 2">
            <a:extLst>
              <a:ext uri="{FF2B5EF4-FFF2-40B4-BE49-F238E27FC236}">
                <a16:creationId xmlns:a16="http://schemas.microsoft.com/office/drawing/2014/main" id="{4F43AB5A-27D6-254C-31EC-9A779B8A146A}"/>
              </a:ext>
            </a:extLst>
          </p:cNvPr>
          <p:cNvSpPr>
            <a:spLocks noGrp="1"/>
          </p:cNvSpPr>
          <p:nvPr>
            <p:ph type="title"/>
          </p:nvPr>
        </p:nvSpPr>
        <p:spPr>
          <a:xfrm>
            <a:off x="1623061" y="163690"/>
            <a:ext cx="7520432" cy="726276"/>
          </a:xfrm>
        </p:spPr>
        <p:txBody>
          <a:bodyPr/>
          <a:lstStyle/>
          <a:p>
            <a:r>
              <a:rPr lang="it-IT" dirty="0"/>
              <a:t>RECUPERO, LIMITI E PRIVATIVA</a:t>
            </a:r>
          </a:p>
        </p:txBody>
      </p:sp>
      <p:sp>
        <p:nvSpPr>
          <p:cNvPr id="4" name="CasellaDiTesto 3">
            <a:extLst>
              <a:ext uri="{FF2B5EF4-FFF2-40B4-BE49-F238E27FC236}">
                <a16:creationId xmlns:a16="http://schemas.microsoft.com/office/drawing/2014/main" id="{0A568679-86DD-A9DC-7A90-0FDAEC2F18EF}"/>
              </a:ext>
            </a:extLst>
          </p:cNvPr>
          <p:cNvSpPr txBox="1"/>
          <p:nvPr/>
        </p:nvSpPr>
        <p:spPr>
          <a:xfrm>
            <a:off x="1847850" y="967797"/>
            <a:ext cx="6736080" cy="923330"/>
          </a:xfrm>
          <a:prstGeom prst="rect">
            <a:avLst/>
          </a:prstGeom>
          <a:noFill/>
        </p:spPr>
        <p:txBody>
          <a:bodyPr wrap="square" rtlCol="0">
            <a:spAutoFit/>
          </a:bodyPr>
          <a:lstStyle/>
          <a:p>
            <a:pPr algn="ctr"/>
            <a:r>
              <a:rPr lang="it-IT" b="1" dirty="0">
                <a:solidFill>
                  <a:schemeClr val="accent1"/>
                </a:solidFill>
              </a:rPr>
              <a:t>LE CENSURE DELL’AGCM ALLA DELIBERA ARERA E ALLE DELIBERE DI ALCUNE REGIONI (EMILIA-ROMAGNA E FRIULI-VENEZIA GIULIA)</a:t>
            </a:r>
          </a:p>
        </p:txBody>
      </p:sp>
      <p:pic>
        <p:nvPicPr>
          <p:cNvPr id="5" name="Immagine 4">
            <a:extLst>
              <a:ext uri="{FF2B5EF4-FFF2-40B4-BE49-F238E27FC236}">
                <a16:creationId xmlns:a16="http://schemas.microsoft.com/office/drawing/2014/main" id="{A970A187-ADB6-8500-22BD-91AC97E0AAB3}"/>
              </a:ext>
            </a:extLst>
          </p:cNvPr>
          <p:cNvPicPr>
            <a:picLocks noChangeAspect="1"/>
          </p:cNvPicPr>
          <p:nvPr/>
        </p:nvPicPr>
        <p:blipFill>
          <a:blip r:embed="rId2"/>
          <a:stretch>
            <a:fillRect/>
          </a:stretch>
        </p:blipFill>
        <p:spPr>
          <a:xfrm>
            <a:off x="393849" y="6313310"/>
            <a:ext cx="6299200" cy="381000"/>
          </a:xfrm>
          <a:prstGeom prst="rect">
            <a:avLst/>
          </a:prstGeom>
        </p:spPr>
      </p:pic>
    </p:spTree>
    <p:extLst>
      <p:ext uri="{BB962C8B-B14F-4D97-AF65-F5344CB8AC3E}">
        <p14:creationId xmlns:p14="http://schemas.microsoft.com/office/powerpoint/2010/main" val="355978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E9E3CAC-4EE0-F5F1-362E-A7E860626238}"/>
              </a:ext>
            </a:extLst>
          </p:cNvPr>
          <p:cNvSpPr>
            <a:spLocks noGrp="1"/>
          </p:cNvSpPr>
          <p:nvPr>
            <p:ph type="body" idx="1"/>
          </p:nvPr>
        </p:nvSpPr>
        <p:spPr>
          <a:xfrm>
            <a:off x="-162807" y="2965450"/>
            <a:ext cx="10158633" cy="4280975"/>
          </a:xfrm>
        </p:spPr>
        <p:txBody>
          <a:bodyPr/>
          <a:lstStyle/>
          <a:p>
            <a:pPr algn="just">
              <a:buSzPct val="100000"/>
              <a:buFont typeface="Wingdings" pitchFamily="2" charset="2"/>
              <a:buChar char="ü"/>
            </a:pPr>
            <a:endParaRPr lang="it-IT" dirty="0"/>
          </a:p>
          <a:p>
            <a:pPr algn="just">
              <a:buFont typeface="Arial" panose="020B0604020202020204" pitchFamily="34" charset="0"/>
              <a:buChar char="•"/>
            </a:pPr>
            <a:endParaRPr lang="it-IT" dirty="0"/>
          </a:p>
          <a:p>
            <a:pPr lvl="1" algn="just">
              <a:buFont typeface="Arial" panose="020B0604020202020204" pitchFamily="34" charset="0"/>
              <a:buChar char="•"/>
            </a:pPr>
            <a:endParaRPr lang="it-IT" dirty="0"/>
          </a:p>
          <a:p>
            <a:pPr lvl="1" algn="just">
              <a:buFont typeface="Arial" panose="020B0604020202020204" pitchFamily="34" charset="0"/>
              <a:buChar char="•"/>
            </a:pPr>
            <a:endParaRPr lang="it-IT" dirty="0"/>
          </a:p>
        </p:txBody>
      </p:sp>
      <p:sp>
        <p:nvSpPr>
          <p:cNvPr id="3" name="Titolo 2">
            <a:extLst>
              <a:ext uri="{FF2B5EF4-FFF2-40B4-BE49-F238E27FC236}">
                <a16:creationId xmlns:a16="http://schemas.microsoft.com/office/drawing/2014/main" id="{4F43AB5A-27D6-254C-31EC-9A779B8A146A}"/>
              </a:ext>
            </a:extLst>
          </p:cNvPr>
          <p:cNvSpPr>
            <a:spLocks noGrp="1"/>
          </p:cNvSpPr>
          <p:nvPr>
            <p:ph type="title"/>
          </p:nvPr>
        </p:nvSpPr>
        <p:spPr>
          <a:xfrm>
            <a:off x="1623061" y="163690"/>
            <a:ext cx="7520432" cy="726276"/>
          </a:xfrm>
        </p:spPr>
        <p:txBody>
          <a:bodyPr/>
          <a:lstStyle/>
          <a:p>
            <a:r>
              <a:rPr lang="it-IT" dirty="0"/>
              <a:t>RECUPERO, LIMITI E PRIVATIVA</a:t>
            </a:r>
          </a:p>
        </p:txBody>
      </p:sp>
      <p:sp>
        <p:nvSpPr>
          <p:cNvPr id="4" name="CasellaDiTesto 3">
            <a:extLst>
              <a:ext uri="{FF2B5EF4-FFF2-40B4-BE49-F238E27FC236}">
                <a16:creationId xmlns:a16="http://schemas.microsoft.com/office/drawing/2014/main" id="{0A568679-86DD-A9DC-7A90-0FDAEC2F18EF}"/>
              </a:ext>
            </a:extLst>
          </p:cNvPr>
          <p:cNvSpPr txBox="1"/>
          <p:nvPr/>
        </p:nvSpPr>
        <p:spPr>
          <a:xfrm>
            <a:off x="1847850" y="967797"/>
            <a:ext cx="6736080" cy="369332"/>
          </a:xfrm>
          <a:prstGeom prst="rect">
            <a:avLst/>
          </a:prstGeom>
          <a:noFill/>
        </p:spPr>
        <p:txBody>
          <a:bodyPr wrap="square" rtlCol="0">
            <a:spAutoFit/>
          </a:bodyPr>
          <a:lstStyle/>
          <a:p>
            <a:pPr algn="ctr"/>
            <a:r>
              <a:rPr lang="it-IT" b="1" dirty="0">
                <a:solidFill>
                  <a:schemeClr val="accent1"/>
                </a:solidFill>
              </a:rPr>
              <a:t>LE SENTENZE DEL CASO  EMILIA-ROMAGNA</a:t>
            </a:r>
          </a:p>
        </p:txBody>
      </p:sp>
      <p:sp>
        <p:nvSpPr>
          <p:cNvPr id="6" name="Segnaposto testo 1">
            <a:extLst>
              <a:ext uri="{FF2B5EF4-FFF2-40B4-BE49-F238E27FC236}">
                <a16:creationId xmlns:a16="http://schemas.microsoft.com/office/drawing/2014/main" id="{F0F1A133-2112-F872-C884-862CB40DA582}"/>
              </a:ext>
            </a:extLst>
          </p:cNvPr>
          <p:cNvSpPr txBox="1">
            <a:spLocks/>
          </p:cNvSpPr>
          <p:nvPr/>
        </p:nvSpPr>
        <p:spPr>
          <a:xfrm>
            <a:off x="247355" y="1652718"/>
            <a:ext cx="9338311" cy="4917260"/>
          </a:xfrm>
          <a:prstGeom prst="rect">
            <a:avLst/>
          </a:prstGeom>
        </p:spPr>
        <p:txBody>
          <a:bodyPr spcFirstLastPara="1" vert="horz" wrap="square" lIns="91425" tIns="91425" rIns="91425" bIns="91425" rtlCol="0" anchor="ctr" anchorCtr="0">
            <a:noAutofit/>
          </a:bodyPr>
          <a:lstStyle>
            <a:lvl1pPr marL="609585" lvl="0" indent="-406390" algn="l" defTabSz="457200" rtl="0" eaLnBrk="1" latinLnBrk="0" hangingPunct="1">
              <a:spcBef>
                <a:spcPts val="0"/>
              </a:spcBef>
              <a:spcAft>
                <a:spcPts val="0"/>
              </a:spcAft>
              <a:buClr>
                <a:schemeClr val="accent1"/>
              </a:buClr>
              <a:buSzPts val="1200"/>
              <a:buFont typeface="Trocchi"/>
              <a:buAutoNum type="arabicPeriod"/>
              <a:defRPr sz="1600" kern="1200">
                <a:solidFill>
                  <a:schemeClr val="tx1">
                    <a:lumMod val="75000"/>
                    <a:lumOff val="25000"/>
                  </a:schemeClr>
                </a:solidFill>
                <a:latin typeface="+mn-lt"/>
                <a:ea typeface="+mn-ea"/>
                <a:cs typeface="+mn-cs"/>
              </a:defRPr>
            </a:lvl1pPr>
            <a:lvl2pPr marL="1219170" lvl="1" indent="-423323" algn="l" defTabSz="457200" rtl="0" eaLnBrk="1" latinLnBrk="0" hangingPunct="1">
              <a:spcBef>
                <a:spcPts val="0"/>
              </a:spcBef>
              <a:spcAft>
                <a:spcPts val="0"/>
              </a:spcAft>
              <a:buClr>
                <a:schemeClr val="accent1"/>
              </a:buClr>
              <a:buSzPts val="1400"/>
              <a:buFont typeface="Wingdings 3" charset="2"/>
              <a:buAutoNum type="alphaLcPeriod"/>
              <a:defRPr sz="1600" kern="1200">
                <a:solidFill>
                  <a:schemeClr val="tx1">
                    <a:lumMod val="75000"/>
                    <a:lumOff val="25000"/>
                  </a:schemeClr>
                </a:solidFill>
                <a:latin typeface="+mn-lt"/>
                <a:ea typeface="+mn-ea"/>
                <a:cs typeface="+mn-cs"/>
              </a:defRPr>
            </a:lvl2pPr>
            <a:lvl3pPr marL="1828754" lvl="2" indent="-423323" algn="l" defTabSz="457200" rtl="0" eaLnBrk="1" latinLnBrk="0" hangingPunct="1">
              <a:spcBef>
                <a:spcPts val="0"/>
              </a:spcBef>
              <a:spcAft>
                <a:spcPts val="0"/>
              </a:spcAft>
              <a:buClr>
                <a:schemeClr val="accent1"/>
              </a:buClr>
              <a:buSzPts val="1400"/>
              <a:buFont typeface="Wingdings 3" charset="2"/>
              <a:buAutoNum type="romanLcPeriod"/>
              <a:defRPr sz="1400" kern="1200">
                <a:solidFill>
                  <a:schemeClr val="tx1">
                    <a:lumMod val="75000"/>
                    <a:lumOff val="25000"/>
                  </a:schemeClr>
                </a:solidFill>
                <a:latin typeface="+mn-lt"/>
                <a:ea typeface="+mn-ea"/>
                <a:cs typeface="+mn-cs"/>
              </a:defRPr>
            </a:lvl3pPr>
            <a:lvl4pPr marL="2438339" lvl="3" indent="-423323" algn="l" defTabSz="457200" rtl="0" eaLnBrk="1" latinLnBrk="0" hangingPunct="1">
              <a:spcBef>
                <a:spcPts val="0"/>
              </a:spcBef>
              <a:spcAft>
                <a:spcPts val="0"/>
              </a:spcAft>
              <a:buClr>
                <a:schemeClr val="accent1"/>
              </a:buClr>
              <a:buSzPts val="1400"/>
              <a:buFont typeface="Wingdings 3" charset="2"/>
              <a:buAutoNum type="arabicPeriod"/>
              <a:defRPr sz="1200" kern="1200">
                <a:solidFill>
                  <a:schemeClr val="tx1">
                    <a:lumMod val="75000"/>
                    <a:lumOff val="25000"/>
                  </a:schemeClr>
                </a:solidFill>
                <a:latin typeface="+mn-lt"/>
                <a:ea typeface="+mn-ea"/>
                <a:cs typeface="+mn-cs"/>
              </a:defRPr>
            </a:lvl4pPr>
            <a:lvl5pPr marL="3047924" lvl="4" indent="-423323" algn="l" defTabSz="457200" rtl="0" eaLnBrk="1" latinLnBrk="0" hangingPunct="1">
              <a:spcBef>
                <a:spcPts val="0"/>
              </a:spcBef>
              <a:spcAft>
                <a:spcPts val="0"/>
              </a:spcAft>
              <a:buClr>
                <a:schemeClr val="accent1"/>
              </a:buClr>
              <a:buSzPts val="1400"/>
              <a:buFont typeface="Wingdings 3" charset="2"/>
              <a:buAutoNum type="alphaLcPeriod"/>
              <a:defRPr sz="1200" kern="1200">
                <a:solidFill>
                  <a:schemeClr val="tx1">
                    <a:lumMod val="75000"/>
                    <a:lumOff val="25000"/>
                  </a:schemeClr>
                </a:solidFill>
                <a:latin typeface="+mn-lt"/>
                <a:ea typeface="+mn-ea"/>
                <a:cs typeface="+mn-cs"/>
              </a:defRPr>
            </a:lvl5pPr>
            <a:lvl6pPr marL="3657509" lvl="5" indent="-423323" algn="l" defTabSz="457200" rtl="0" eaLnBrk="1" latinLnBrk="0" hangingPunct="1">
              <a:spcBef>
                <a:spcPts val="0"/>
              </a:spcBef>
              <a:spcAft>
                <a:spcPts val="0"/>
              </a:spcAft>
              <a:buClr>
                <a:schemeClr val="accent1"/>
              </a:buClr>
              <a:buSzPts val="1400"/>
              <a:buFont typeface="Wingdings 3" charset="2"/>
              <a:buAutoNum type="romanLcPeriod"/>
              <a:defRPr sz="1200" kern="1200">
                <a:solidFill>
                  <a:schemeClr val="tx1">
                    <a:lumMod val="75000"/>
                    <a:lumOff val="25000"/>
                  </a:schemeClr>
                </a:solidFill>
                <a:latin typeface="+mn-lt"/>
                <a:ea typeface="+mn-ea"/>
                <a:cs typeface="+mn-cs"/>
              </a:defRPr>
            </a:lvl6pPr>
            <a:lvl7pPr marL="4267093" lvl="6" indent="-423323" algn="l" defTabSz="457200" rtl="0" eaLnBrk="1" latinLnBrk="0" hangingPunct="1">
              <a:spcBef>
                <a:spcPts val="0"/>
              </a:spcBef>
              <a:spcAft>
                <a:spcPts val="0"/>
              </a:spcAft>
              <a:buClr>
                <a:schemeClr val="accent1"/>
              </a:buClr>
              <a:buSzPts val="1400"/>
              <a:buFont typeface="Wingdings 3" charset="2"/>
              <a:buAutoNum type="arabicPeriod"/>
              <a:defRPr sz="1200" kern="1200">
                <a:solidFill>
                  <a:schemeClr val="tx1">
                    <a:lumMod val="75000"/>
                    <a:lumOff val="25000"/>
                  </a:schemeClr>
                </a:solidFill>
                <a:latin typeface="+mn-lt"/>
                <a:ea typeface="+mn-ea"/>
                <a:cs typeface="+mn-cs"/>
              </a:defRPr>
            </a:lvl7pPr>
            <a:lvl8pPr marL="4876678" lvl="7" indent="-423323" algn="l" defTabSz="457200" rtl="0" eaLnBrk="1" latinLnBrk="0" hangingPunct="1">
              <a:spcBef>
                <a:spcPts val="0"/>
              </a:spcBef>
              <a:spcAft>
                <a:spcPts val="0"/>
              </a:spcAft>
              <a:buClr>
                <a:schemeClr val="accent1"/>
              </a:buClr>
              <a:buSzPts val="1400"/>
              <a:buFont typeface="Wingdings 3" charset="2"/>
              <a:buAutoNum type="alphaLcPeriod"/>
              <a:defRPr sz="1200" kern="1200">
                <a:solidFill>
                  <a:schemeClr val="tx1">
                    <a:lumMod val="75000"/>
                    <a:lumOff val="25000"/>
                  </a:schemeClr>
                </a:solidFill>
                <a:latin typeface="+mn-lt"/>
                <a:ea typeface="+mn-ea"/>
                <a:cs typeface="+mn-cs"/>
              </a:defRPr>
            </a:lvl8pPr>
            <a:lvl9pPr marL="5486263" lvl="8" indent="-423323" algn="l" defTabSz="457200" rtl="0" eaLnBrk="1" latinLnBrk="0" hangingPunct="1">
              <a:spcBef>
                <a:spcPts val="0"/>
              </a:spcBef>
              <a:spcAft>
                <a:spcPts val="0"/>
              </a:spcAft>
              <a:buClr>
                <a:schemeClr val="accent1"/>
              </a:buClr>
              <a:buSzPts val="1400"/>
              <a:buFont typeface="Wingdings 3" charset="2"/>
              <a:buAutoNum type="romanLcPeriod"/>
              <a:defRPr sz="1200" kern="1200">
                <a:solidFill>
                  <a:schemeClr val="tx1">
                    <a:lumMod val="75000"/>
                    <a:lumOff val="25000"/>
                  </a:schemeClr>
                </a:solidFill>
                <a:latin typeface="+mn-lt"/>
                <a:ea typeface="+mn-ea"/>
                <a:cs typeface="+mn-cs"/>
              </a:defRPr>
            </a:lvl9pPr>
          </a:lstStyle>
          <a:p>
            <a:pPr marL="203195" indent="0" algn="just">
              <a:buNone/>
            </a:pPr>
            <a:r>
              <a:rPr lang="it-IT" b="1" u="sng" dirty="0">
                <a:solidFill>
                  <a:schemeClr val="accent2"/>
                </a:solidFill>
              </a:rPr>
              <a:t>TAR EMILIA-ROMAGNA 16/01/23 n.17  </a:t>
            </a:r>
            <a:r>
              <a:rPr lang="it-IT" i="1" dirty="0">
                <a:solidFill>
                  <a:schemeClr val="tx1"/>
                </a:solidFill>
              </a:rPr>
              <a:t>la specifica </a:t>
            </a:r>
            <a:r>
              <a:rPr lang="it-IT" i="1" dirty="0" err="1">
                <a:solidFill>
                  <a:schemeClr val="tx1"/>
                </a:solidFill>
              </a:rPr>
              <a:t>attivita</a:t>
            </a:r>
            <a:r>
              <a:rPr lang="it-IT" i="1" dirty="0">
                <a:solidFill>
                  <a:schemeClr val="tx1"/>
                </a:solidFill>
              </a:rPr>
              <a:t>̀ di recupero della frazione organica di RSU proveniente da raccolta differenziata è pacificamente assoggettata a libero mercato, senza restrizioni territoriali di sorta e, pertanto, l’affidamento dei relativi appalti di servizio deve necessariamente essere effettuato tramite indizione di procedure ad evidenza pubblica, con la conseguenza che tale specifica </a:t>
            </a:r>
            <a:r>
              <a:rPr lang="it-IT" i="1" dirty="0" err="1">
                <a:solidFill>
                  <a:schemeClr val="tx1"/>
                </a:solidFill>
              </a:rPr>
              <a:t>attivita</a:t>
            </a:r>
            <a:r>
              <a:rPr lang="it-IT" i="1" dirty="0">
                <a:solidFill>
                  <a:schemeClr val="tx1"/>
                </a:solidFill>
              </a:rPr>
              <a:t>̀ di trattamento e recupero di RSU provenienti dalla raccolta differenziata, </a:t>
            </a:r>
            <a:r>
              <a:rPr lang="it-IT" b="1" i="1" u="sng" dirty="0">
                <a:solidFill>
                  <a:schemeClr val="tx1"/>
                </a:solidFill>
              </a:rPr>
              <a:t>non è assoggettata a regime di “privativa</a:t>
            </a:r>
            <a:r>
              <a:rPr lang="it-IT" i="1" dirty="0">
                <a:solidFill>
                  <a:schemeClr val="tx1"/>
                </a:solidFill>
              </a:rPr>
              <a:t>”, </a:t>
            </a:r>
            <a:r>
              <a:rPr lang="it-IT" b="1" i="1" u="sng" dirty="0">
                <a:solidFill>
                  <a:schemeClr val="tx1"/>
                </a:solidFill>
              </a:rPr>
              <a:t>tanto meno con riferimento ad eventuali limiti territoriali riguardanti gli impianti di conferimento del particolare tipo di rifiuto in esame</a:t>
            </a:r>
            <a:r>
              <a:rPr lang="it-IT" sz="1800" b="1" i="1" u="sng" dirty="0">
                <a:effectLst/>
                <a:latin typeface="Garamond" panose="02020404030301010803" pitchFamily="18" charset="0"/>
              </a:rPr>
              <a:t>. </a:t>
            </a:r>
          </a:p>
          <a:p>
            <a:pPr marL="203195" indent="0">
              <a:buNone/>
            </a:pPr>
            <a:endParaRPr lang="it-IT" sz="1800" b="1" u="sng" dirty="0">
              <a:solidFill>
                <a:schemeClr val="accent2"/>
              </a:solidFill>
              <a:latin typeface="Garamond" panose="02020404030301010803" pitchFamily="18" charset="0"/>
            </a:endParaRPr>
          </a:p>
          <a:p>
            <a:pPr marL="203195" indent="0" algn="just">
              <a:buNone/>
            </a:pPr>
            <a:r>
              <a:rPr lang="it-IT" b="1" u="sng" dirty="0">
                <a:solidFill>
                  <a:schemeClr val="accent2"/>
                </a:solidFill>
              </a:rPr>
              <a:t>CONFERMATA DA CONSIGLIO DI STATO DEL 31 LUGLIO 2023, N. 7412 - </a:t>
            </a:r>
            <a:r>
              <a:rPr lang="it-IT" i="1" u="sng" dirty="0">
                <a:solidFill>
                  <a:schemeClr val="tx1"/>
                </a:solidFill>
              </a:rPr>
              <a:t>Il principio di “</a:t>
            </a:r>
            <a:r>
              <a:rPr lang="it-IT" i="1" u="sng" dirty="0" err="1">
                <a:solidFill>
                  <a:schemeClr val="tx1"/>
                </a:solidFill>
              </a:rPr>
              <a:t>prossimita</a:t>
            </a:r>
            <a:r>
              <a:rPr lang="it-IT" i="1" u="sng" dirty="0">
                <a:solidFill>
                  <a:schemeClr val="tx1"/>
                </a:solidFill>
              </a:rPr>
              <a:t>̀ agli impianti di recupero”</a:t>
            </a:r>
            <a:r>
              <a:rPr lang="it-IT" i="1" dirty="0">
                <a:solidFill>
                  <a:schemeClr val="tx1"/>
                </a:solidFill>
              </a:rPr>
              <a:t>, pur essendo, a sua volta, teleologicamente connesso alla tutela ambientale, </a:t>
            </a:r>
            <a:r>
              <a:rPr lang="it-IT" i="1" u="sng" dirty="0">
                <a:solidFill>
                  <a:schemeClr val="tx1"/>
                </a:solidFill>
              </a:rPr>
              <a:t>non comprime in maniera assoluta la concorrenza</a:t>
            </a:r>
          </a:p>
          <a:p>
            <a:pPr marL="203195" indent="0" algn="just">
              <a:buNone/>
            </a:pPr>
            <a:endParaRPr lang="it-IT" i="1" u="sng" dirty="0">
              <a:solidFill>
                <a:schemeClr val="tx1"/>
              </a:solidFill>
            </a:endParaRPr>
          </a:p>
          <a:p>
            <a:pPr marL="203195" indent="0" algn="just">
              <a:buNone/>
            </a:pPr>
            <a:r>
              <a:rPr lang="it-IT" dirty="0">
                <a:solidFill>
                  <a:schemeClr val="tx1"/>
                </a:solidFill>
              </a:rPr>
              <a:t>Viene citata altra importante e recente sentenza </a:t>
            </a:r>
            <a:r>
              <a:rPr lang="it-IT" b="1" u="sng" dirty="0">
                <a:solidFill>
                  <a:schemeClr val="accent2"/>
                </a:solidFill>
              </a:rPr>
              <a:t>CONSIGLIO DI STATO N. 5257 DEL 29/05/2023 </a:t>
            </a:r>
            <a:r>
              <a:rPr lang="it-IT" dirty="0">
                <a:solidFill>
                  <a:schemeClr val="tx1"/>
                </a:solidFill>
              </a:rPr>
              <a:t>«</a:t>
            </a:r>
            <a:r>
              <a:rPr lang="it-IT" b="1" i="1" dirty="0">
                <a:solidFill>
                  <a:schemeClr val="tx1"/>
                </a:solidFill>
              </a:rPr>
              <a:t>si osserva allora che dalle norme sulla gestione integrata del servizio … non si desume in modo espresso l'esistenza di alcuna privativa e tantomeno di una privativa estesa al recupero</a:t>
            </a:r>
            <a:r>
              <a:rPr lang="it-IT" i="1" dirty="0">
                <a:solidFill>
                  <a:schemeClr val="tx1"/>
                </a:solidFill>
              </a:rPr>
              <a:t>». </a:t>
            </a:r>
            <a:endParaRPr lang="it-IT" b="1" u="sng" dirty="0">
              <a:solidFill>
                <a:schemeClr val="accent2"/>
              </a:solidFill>
            </a:endParaRPr>
          </a:p>
          <a:p>
            <a:pPr lvl="1">
              <a:buFont typeface="Arial" panose="020B0604020202020204" pitchFamily="34" charset="0"/>
              <a:buChar char="•"/>
            </a:pPr>
            <a:endParaRPr lang="it-IT" dirty="0"/>
          </a:p>
        </p:txBody>
      </p:sp>
      <p:pic>
        <p:nvPicPr>
          <p:cNvPr id="5" name="Immagine 4">
            <a:extLst>
              <a:ext uri="{FF2B5EF4-FFF2-40B4-BE49-F238E27FC236}">
                <a16:creationId xmlns:a16="http://schemas.microsoft.com/office/drawing/2014/main" id="{78C4CA1F-0D6E-A161-C7AA-6D1429C59E87}"/>
              </a:ext>
            </a:extLst>
          </p:cNvPr>
          <p:cNvPicPr>
            <a:picLocks noChangeAspect="1"/>
          </p:cNvPicPr>
          <p:nvPr/>
        </p:nvPicPr>
        <p:blipFill>
          <a:blip r:embed="rId2"/>
          <a:stretch>
            <a:fillRect/>
          </a:stretch>
        </p:blipFill>
        <p:spPr>
          <a:xfrm>
            <a:off x="341946" y="6237840"/>
            <a:ext cx="6299200" cy="381000"/>
          </a:xfrm>
          <a:prstGeom prst="rect">
            <a:avLst/>
          </a:prstGeom>
        </p:spPr>
      </p:pic>
    </p:spTree>
    <p:extLst>
      <p:ext uri="{BB962C8B-B14F-4D97-AF65-F5344CB8AC3E}">
        <p14:creationId xmlns:p14="http://schemas.microsoft.com/office/powerpoint/2010/main" val="3951261954"/>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9324</TotalTime>
  <Words>2148</Words>
  <Application>Microsoft Macintosh PowerPoint</Application>
  <PresentationFormat>Widescreen</PresentationFormat>
  <Paragraphs>108</Paragraphs>
  <Slides>12</Slides>
  <Notes>0</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12</vt:i4>
      </vt:variant>
    </vt:vector>
  </HeadingPairs>
  <TitlesOfParts>
    <vt:vector size="22" baseType="lpstr">
      <vt:lpstr>Arial</vt:lpstr>
      <vt:lpstr>Calibri</vt:lpstr>
      <vt:lpstr>Fira Sans</vt:lpstr>
      <vt:lpstr>Garamond</vt:lpstr>
      <vt:lpstr>Times New Roman</vt:lpstr>
      <vt:lpstr>Trebuchet MS</vt:lpstr>
      <vt:lpstr>Trocchi</vt:lpstr>
      <vt:lpstr>Wingdings</vt:lpstr>
      <vt:lpstr>Wingdings 3</vt:lpstr>
      <vt:lpstr>Sfaccettatura</vt:lpstr>
      <vt:lpstr>“L’economia circolare in Puglia nel settore dei rifiuti urbani riciclabili” - Inquadramento normativo_</vt:lpstr>
      <vt:lpstr>SONO RIFIUTI URBANI (NUOVO ART. 183, LETT. B-TER d.lgs. 152 del 2006)</vt:lpstr>
      <vt:lpstr>GLI IMPATTI DELLA NUOVA DEFINIZIONE</vt:lpstr>
      <vt:lpstr>LE QUESTIONI SULLA TARI</vt:lpstr>
      <vt:lpstr>RECUPERO, LIMITI E PRIVATIVA</vt:lpstr>
      <vt:lpstr>RECUPERO, LIMITI E PRIVATIVA</vt:lpstr>
      <vt:lpstr>RECUPERO, LIMITI E PRIVATIVA</vt:lpstr>
      <vt:lpstr>RECUPERO, LIMITI E PRIVATIVA</vt:lpstr>
      <vt:lpstr>RECUPERO, LIMITI E PRIVATIVA</vt:lpstr>
      <vt:lpstr>RECUPERO, LIMITI E PRIVATIVA</vt:lpstr>
      <vt:lpstr>RECUPERO, LIMITI E PRIVATIVA</vt:lpstr>
      <vt:lpstr>GRAZIE PER L’ATTENZIONE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Lucia Giulivi</dc:creator>
  <cp:lastModifiedBy>Francesco Sicilia</cp:lastModifiedBy>
  <cp:revision>174</cp:revision>
  <dcterms:created xsi:type="dcterms:W3CDTF">2021-10-25T10:11:14Z</dcterms:created>
  <dcterms:modified xsi:type="dcterms:W3CDTF">2024-01-24T09:07:18Z</dcterms:modified>
</cp:coreProperties>
</file>