
<file path=[Content_Types].xml><?xml version="1.0" encoding="utf-8"?>
<Types xmlns="http://schemas.openxmlformats.org/package/2006/content-types">
  <Default Extension="emf" ContentType="image/x-emf"/>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62" r:id="rId4"/>
    <p:sldId id="279" r:id="rId5"/>
    <p:sldId id="280" r:id="rId6"/>
    <p:sldId id="281" r:id="rId7"/>
    <p:sldId id="282" r:id="rId8"/>
    <p:sldId id="284" r:id="rId9"/>
    <p:sldId id="285" r:id="rId10"/>
    <p:sldId id="286" r:id="rId11"/>
    <p:sldId id="287" r:id="rId12"/>
    <p:sldId id="26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Stile medio 4 - Colore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536" autoAdjust="0"/>
    <p:restoredTop sz="94558"/>
  </p:normalViewPr>
  <p:slideViewPr>
    <p:cSldViewPr snapToGrid="0">
      <p:cViewPr varScale="1">
        <p:scale>
          <a:sx n="104" d="100"/>
          <a:sy n="104" d="100"/>
        </p:scale>
        <p:origin x="118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3B0E57-9B6F-4DDD-852C-2DEFD394A7FE}" type="datetimeFigureOut">
              <a:rPr lang="ru-RU" smtClean="0"/>
              <a:t>24.01.2024</a:t>
            </a:fld>
            <a:endParaRPr lang="ru-R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01202-BC74-4982-BAF4-1A71A75B5C10}" type="slidenum">
              <a:rPr lang="ru-RU" smtClean="0"/>
              <a:t>‹N›</a:t>
            </a:fld>
            <a:endParaRPr lang="ru-RU"/>
          </a:p>
        </p:txBody>
      </p:sp>
    </p:spTree>
    <p:extLst>
      <p:ext uri="{BB962C8B-B14F-4D97-AF65-F5344CB8AC3E}">
        <p14:creationId xmlns:p14="http://schemas.microsoft.com/office/powerpoint/2010/main" val="1211111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u-R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a:p>
        </p:txBody>
      </p:sp>
      <p:sp>
        <p:nvSpPr>
          <p:cNvPr id="4" name="Date Placeholder 3"/>
          <p:cNvSpPr>
            <a:spLocks noGrp="1"/>
          </p:cNvSpPr>
          <p:nvPr>
            <p:ph type="dt" sz="half" idx="10"/>
          </p:nvPr>
        </p:nvSpPr>
        <p:spPr/>
        <p:txBody>
          <a:bodyPr/>
          <a:lstStyle/>
          <a:p>
            <a:fld id="{BD26DC49-A779-4086-BBF7-EE638355951C}" type="datetime1">
              <a:rPr lang="ru-RU" smtClean="0"/>
              <a:t>24.01.2024</a:t>
            </a:fld>
            <a:endParaRPr lang="ru-RU"/>
          </a:p>
        </p:txBody>
      </p:sp>
      <p:sp>
        <p:nvSpPr>
          <p:cNvPr id="5" name="Footer Placeholder 4"/>
          <p:cNvSpPr>
            <a:spLocks noGrp="1"/>
          </p:cNvSpPr>
          <p:nvPr>
            <p:ph type="ftr" sz="quarter" idx="11"/>
          </p:nvPr>
        </p:nvSpPr>
        <p:spPr/>
        <p:txBody>
          <a:bodyPr/>
          <a:lstStyle/>
          <a:p>
            <a:r>
              <a:rPr lang="it-IT"/>
              <a:t>https://www.unirima.it | Unione Nazionale Imprese Raccolta, Recupero, Riciclo e Commercio dei Maceri e altri Materiali</a:t>
            </a:r>
            <a:endParaRPr lang="ru-RU"/>
          </a:p>
        </p:txBody>
      </p:sp>
      <p:sp>
        <p:nvSpPr>
          <p:cNvPr id="6" name="Slide Number Placeholder 5"/>
          <p:cNvSpPr>
            <a:spLocks noGrp="1"/>
          </p:cNvSpPr>
          <p:nvPr>
            <p:ph type="sldNum" sz="quarter" idx="12"/>
          </p:nvPr>
        </p:nvSpPr>
        <p:spPr/>
        <p:txBody>
          <a:bodyPr/>
          <a:lstStyle/>
          <a:p>
            <a:fld id="{4623074D-D223-4B0F-BACD-A0FA47AE808D}" type="slidenum">
              <a:rPr lang="ru-RU" smtClean="0"/>
              <a:t>‹N›</a:t>
            </a:fld>
            <a:endParaRPr lang="ru-RU"/>
          </a:p>
        </p:txBody>
      </p:sp>
    </p:spTree>
    <p:extLst>
      <p:ext uri="{BB962C8B-B14F-4D97-AF65-F5344CB8AC3E}">
        <p14:creationId xmlns:p14="http://schemas.microsoft.com/office/powerpoint/2010/main" val="2144701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FE098E80-B425-4B9C-8B54-B2660A6D3C6A}" type="datetime1">
              <a:rPr lang="ru-RU" smtClean="0"/>
              <a:t>24.01.2024</a:t>
            </a:fld>
            <a:endParaRPr lang="ru-RU"/>
          </a:p>
        </p:txBody>
      </p:sp>
      <p:sp>
        <p:nvSpPr>
          <p:cNvPr id="5" name="Footer Placeholder 4"/>
          <p:cNvSpPr>
            <a:spLocks noGrp="1"/>
          </p:cNvSpPr>
          <p:nvPr>
            <p:ph type="ftr" sz="quarter" idx="11"/>
          </p:nvPr>
        </p:nvSpPr>
        <p:spPr/>
        <p:txBody>
          <a:bodyPr/>
          <a:lstStyle/>
          <a:p>
            <a:r>
              <a:rPr lang="it-IT"/>
              <a:t>https://www.unirima.it | Unione Nazionale Imprese Raccolta, Recupero, Riciclo e Commercio dei Maceri e altri Materiali</a:t>
            </a:r>
            <a:endParaRPr lang="ru-RU"/>
          </a:p>
        </p:txBody>
      </p:sp>
      <p:sp>
        <p:nvSpPr>
          <p:cNvPr id="6" name="Slide Number Placeholder 5"/>
          <p:cNvSpPr>
            <a:spLocks noGrp="1"/>
          </p:cNvSpPr>
          <p:nvPr>
            <p:ph type="sldNum" sz="quarter" idx="12"/>
          </p:nvPr>
        </p:nvSpPr>
        <p:spPr/>
        <p:txBody>
          <a:bodyPr/>
          <a:lstStyle/>
          <a:p>
            <a:fld id="{4623074D-D223-4B0F-BACD-A0FA47AE808D}" type="slidenum">
              <a:rPr lang="ru-RU" smtClean="0"/>
              <a:t>‹N›</a:t>
            </a:fld>
            <a:endParaRPr lang="ru-RU"/>
          </a:p>
        </p:txBody>
      </p:sp>
    </p:spTree>
    <p:extLst>
      <p:ext uri="{BB962C8B-B14F-4D97-AF65-F5344CB8AC3E}">
        <p14:creationId xmlns:p14="http://schemas.microsoft.com/office/powerpoint/2010/main" val="2794198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ru-R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5D997399-EDD3-4002-90C4-9A88D864EEC6}" type="datetime1">
              <a:rPr lang="ru-RU" smtClean="0"/>
              <a:t>24.01.2024</a:t>
            </a:fld>
            <a:endParaRPr lang="ru-RU"/>
          </a:p>
        </p:txBody>
      </p:sp>
      <p:sp>
        <p:nvSpPr>
          <p:cNvPr id="5" name="Footer Placeholder 4"/>
          <p:cNvSpPr>
            <a:spLocks noGrp="1"/>
          </p:cNvSpPr>
          <p:nvPr>
            <p:ph type="ftr" sz="quarter" idx="11"/>
          </p:nvPr>
        </p:nvSpPr>
        <p:spPr/>
        <p:txBody>
          <a:bodyPr/>
          <a:lstStyle/>
          <a:p>
            <a:r>
              <a:rPr lang="it-IT"/>
              <a:t>https://www.unirima.it | Unione Nazionale Imprese Raccolta, Recupero, Riciclo e Commercio dei Maceri e altri Materiali</a:t>
            </a:r>
            <a:endParaRPr lang="ru-RU"/>
          </a:p>
        </p:txBody>
      </p:sp>
      <p:sp>
        <p:nvSpPr>
          <p:cNvPr id="6" name="Slide Number Placeholder 5"/>
          <p:cNvSpPr>
            <a:spLocks noGrp="1"/>
          </p:cNvSpPr>
          <p:nvPr>
            <p:ph type="sldNum" sz="quarter" idx="12"/>
          </p:nvPr>
        </p:nvSpPr>
        <p:spPr/>
        <p:txBody>
          <a:bodyPr/>
          <a:lstStyle/>
          <a:p>
            <a:fld id="{4623074D-D223-4B0F-BACD-A0FA47AE808D}" type="slidenum">
              <a:rPr lang="ru-RU" smtClean="0"/>
              <a:t>‹N›</a:t>
            </a:fld>
            <a:endParaRPr lang="ru-RU"/>
          </a:p>
        </p:txBody>
      </p:sp>
    </p:spTree>
    <p:extLst>
      <p:ext uri="{BB962C8B-B14F-4D97-AF65-F5344CB8AC3E}">
        <p14:creationId xmlns:p14="http://schemas.microsoft.com/office/powerpoint/2010/main" val="2590060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FCF0B6FD-F2B9-4DF5-B148-F91CE81A6D5C}" type="datetime1">
              <a:rPr lang="ru-RU" smtClean="0"/>
              <a:t>24.01.2024</a:t>
            </a:fld>
            <a:endParaRPr lang="ru-RU"/>
          </a:p>
        </p:txBody>
      </p:sp>
      <p:sp>
        <p:nvSpPr>
          <p:cNvPr id="5" name="Footer Placeholder 4"/>
          <p:cNvSpPr>
            <a:spLocks noGrp="1"/>
          </p:cNvSpPr>
          <p:nvPr>
            <p:ph type="ftr" sz="quarter" idx="11"/>
          </p:nvPr>
        </p:nvSpPr>
        <p:spPr/>
        <p:txBody>
          <a:bodyPr/>
          <a:lstStyle/>
          <a:p>
            <a:r>
              <a:rPr lang="it-IT"/>
              <a:t>https://www.unirima.it | Unione Nazionale Imprese Raccolta, Recupero, Riciclo e Commercio dei Maceri e altri Materiali</a:t>
            </a:r>
            <a:endParaRPr lang="ru-RU"/>
          </a:p>
        </p:txBody>
      </p:sp>
      <p:sp>
        <p:nvSpPr>
          <p:cNvPr id="6" name="Slide Number Placeholder 5"/>
          <p:cNvSpPr>
            <a:spLocks noGrp="1"/>
          </p:cNvSpPr>
          <p:nvPr>
            <p:ph type="sldNum" sz="quarter" idx="12"/>
          </p:nvPr>
        </p:nvSpPr>
        <p:spPr/>
        <p:txBody>
          <a:bodyPr/>
          <a:lstStyle/>
          <a:p>
            <a:fld id="{4623074D-D223-4B0F-BACD-A0FA47AE808D}" type="slidenum">
              <a:rPr lang="ru-RU" smtClean="0"/>
              <a:t>‹N›</a:t>
            </a:fld>
            <a:endParaRPr lang="ru-RU"/>
          </a:p>
        </p:txBody>
      </p:sp>
    </p:spTree>
    <p:extLst>
      <p:ext uri="{BB962C8B-B14F-4D97-AF65-F5344CB8AC3E}">
        <p14:creationId xmlns:p14="http://schemas.microsoft.com/office/powerpoint/2010/main" val="3768028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u-R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3400F48-2706-447B-AA27-9E9EBEEC309A}" type="datetime1">
              <a:rPr lang="ru-RU" smtClean="0"/>
              <a:t>24.01.2024</a:t>
            </a:fld>
            <a:endParaRPr lang="ru-RU"/>
          </a:p>
        </p:txBody>
      </p:sp>
      <p:sp>
        <p:nvSpPr>
          <p:cNvPr id="5" name="Footer Placeholder 4"/>
          <p:cNvSpPr>
            <a:spLocks noGrp="1"/>
          </p:cNvSpPr>
          <p:nvPr>
            <p:ph type="ftr" sz="quarter" idx="11"/>
          </p:nvPr>
        </p:nvSpPr>
        <p:spPr/>
        <p:txBody>
          <a:bodyPr/>
          <a:lstStyle/>
          <a:p>
            <a:r>
              <a:rPr lang="it-IT"/>
              <a:t>https://www.unirima.it | Unione Nazionale Imprese Raccolta, Recupero, Riciclo e Commercio dei Maceri e altri Materiali</a:t>
            </a:r>
            <a:endParaRPr lang="ru-RU"/>
          </a:p>
        </p:txBody>
      </p:sp>
      <p:sp>
        <p:nvSpPr>
          <p:cNvPr id="6" name="Slide Number Placeholder 5"/>
          <p:cNvSpPr>
            <a:spLocks noGrp="1"/>
          </p:cNvSpPr>
          <p:nvPr>
            <p:ph type="sldNum" sz="quarter" idx="12"/>
          </p:nvPr>
        </p:nvSpPr>
        <p:spPr/>
        <p:txBody>
          <a:bodyPr/>
          <a:lstStyle/>
          <a:p>
            <a:fld id="{4623074D-D223-4B0F-BACD-A0FA47AE808D}" type="slidenum">
              <a:rPr lang="ru-RU" smtClean="0"/>
              <a:t>‹N›</a:t>
            </a:fld>
            <a:endParaRPr lang="ru-RU"/>
          </a:p>
        </p:txBody>
      </p:sp>
    </p:spTree>
    <p:extLst>
      <p:ext uri="{BB962C8B-B14F-4D97-AF65-F5344CB8AC3E}">
        <p14:creationId xmlns:p14="http://schemas.microsoft.com/office/powerpoint/2010/main" val="216671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Date Placeholder 4"/>
          <p:cNvSpPr>
            <a:spLocks noGrp="1"/>
          </p:cNvSpPr>
          <p:nvPr>
            <p:ph type="dt" sz="half" idx="10"/>
          </p:nvPr>
        </p:nvSpPr>
        <p:spPr/>
        <p:txBody>
          <a:bodyPr/>
          <a:lstStyle/>
          <a:p>
            <a:fld id="{881B0009-8093-465A-81EE-3A8B9D8BD5A5}" type="datetime1">
              <a:rPr lang="ru-RU" smtClean="0"/>
              <a:t>24.01.2024</a:t>
            </a:fld>
            <a:endParaRPr lang="ru-RU"/>
          </a:p>
        </p:txBody>
      </p:sp>
      <p:sp>
        <p:nvSpPr>
          <p:cNvPr id="6" name="Footer Placeholder 5"/>
          <p:cNvSpPr>
            <a:spLocks noGrp="1"/>
          </p:cNvSpPr>
          <p:nvPr>
            <p:ph type="ftr" sz="quarter" idx="11"/>
          </p:nvPr>
        </p:nvSpPr>
        <p:spPr/>
        <p:txBody>
          <a:bodyPr/>
          <a:lstStyle/>
          <a:p>
            <a:r>
              <a:rPr lang="it-IT"/>
              <a:t>https://www.unirima.it | Unione Nazionale Imprese Raccolta, Recupero, Riciclo e Commercio dei Maceri e altri Materiali</a:t>
            </a:r>
            <a:endParaRPr lang="ru-RU"/>
          </a:p>
        </p:txBody>
      </p:sp>
      <p:sp>
        <p:nvSpPr>
          <p:cNvPr id="7" name="Slide Number Placeholder 6"/>
          <p:cNvSpPr>
            <a:spLocks noGrp="1"/>
          </p:cNvSpPr>
          <p:nvPr>
            <p:ph type="sldNum" sz="quarter" idx="12"/>
          </p:nvPr>
        </p:nvSpPr>
        <p:spPr/>
        <p:txBody>
          <a:bodyPr/>
          <a:lstStyle/>
          <a:p>
            <a:fld id="{4623074D-D223-4B0F-BACD-A0FA47AE808D}" type="slidenum">
              <a:rPr lang="ru-RU" smtClean="0"/>
              <a:t>‹N›</a:t>
            </a:fld>
            <a:endParaRPr lang="ru-RU"/>
          </a:p>
        </p:txBody>
      </p:sp>
    </p:spTree>
    <p:extLst>
      <p:ext uri="{BB962C8B-B14F-4D97-AF65-F5344CB8AC3E}">
        <p14:creationId xmlns:p14="http://schemas.microsoft.com/office/powerpoint/2010/main" val="2857627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ru-R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7" name="Date Placeholder 6"/>
          <p:cNvSpPr>
            <a:spLocks noGrp="1"/>
          </p:cNvSpPr>
          <p:nvPr>
            <p:ph type="dt" sz="half" idx="10"/>
          </p:nvPr>
        </p:nvSpPr>
        <p:spPr/>
        <p:txBody>
          <a:bodyPr/>
          <a:lstStyle/>
          <a:p>
            <a:fld id="{7DFD9F81-91A9-4411-B89F-FF7CE2215E21}" type="datetime1">
              <a:rPr lang="ru-RU" smtClean="0"/>
              <a:t>24.01.2024</a:t>
            </a:fld>
            <a:endParaRPr lang="ru-RU"/>
          </a:p>
        </p:txBody>
      </p:sp>
      <p:sp>
        <p:nvSpPr>
          <p:cNvPr id="8" name="Footer Placeholder 7"/>
          <p:cNvSpPr>
            <a:spLocks noGrp="1"/>
          </p:cNvSpPr>
          <p:nvPr>
            <p:ph type="ftr" sz="quarter" idx="11"/>
          </p:nvPr>
        </p:nvSpPr>
        <p:spPr/>
        <p:txBody>
          <a:bodyPr/>
          <a:lstStyle/>
          <a:p>
            <a:r>
              <a:rPr lang="it-IT"/>
              <a:t>https://www.unirima.it | Unione Nazionale Imprese Raccolta, Recupero, Riciclo e Commercio dei Maceri e altri Materiali</a:t>
            </a:r>
            <a:endParaRPr lang="ru-RU"/>
          </a:p>
        </p:txBody>
      </p:sp>
      <p:sp>
        <p:nvSpPr>
          <p:cNvPr id="9" name="Slide Number Placeholder 8"/>
          <p:cNvSpPr>
            <a:spLocks noGrp="1"/>
          </p:cNvSpPr>
          <p:nvPr>
            <p:ph type="sldNum" sz="quarter" idx="12"/>
          </p:nvPr>
        </p:nvSpPr>
        <p:spPr/>
        <p:txBody>
          <a:bodyPr/>
          <a:lstStyle/>
          <a:p>
            <a:fld id="{4623074D-D223-4B0F-BACD-A0FA47AE808D}" type="slidenum">
              <a:rPr lang="ru-RU" smtClean="0"/>
              <a:t>‹N›</a:t>
            </a:fld>
            <a:endParaRPr lang="ru-RU"/>
          </a:p>
        </p:txBody>
      </p:sp>
    </p:spTree>
    <p:extLst>
      <p:ext uri="{BB962C8B-B14F-4D97-AF65-F5344CB8AC3E}">
        <p14:creationId xmlns:p14="http://schemas.microsoft.com/office/powerpoint/2010/main" val="1949512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Date Placeholder 2"/>
          <p:cNvSpPr>
            <a:spLocks noGrp="1"/>
          </p:cNvSpPr>
          <p:nvPr>
            <p:ph type="dt" sz="half" idx="10"/>
          </p:nvPr>
        </p:nvSpPr>
        <p:spPr/>
        <p:txBody>
          <a:bodyPr/>
          <a:lstStyle/>
          <a:p>
            <a:fld id="{CEB9CB48-2BEC-4F91-A03B-B3706BD39F16}" type="datetime1">
              <a:rPr lang="ru-RU" smtClean="0"/>
              <a:t>24.01.2024</a:t>
            </a:fld>
            <a:endParaRPr lang="ru-RU"/>
          </a:p>
        </p:txBody>
      </p:sp>
      <p:sp>
        <p:nvSpPr>
          <p:cNvPr id="4" name="Footer Placeholder 3"/>
          <p:cNvSpPr>
            <a:spLocks noGrp="1"/>
          </p:cNvSpPr>
          <p:nvPr>
            <p:ph type="ftr" sz="quarter" idx="11"/>
          </p:nvPr>
        </p:nvSpPr>
        <p:spPr/>
        <p:txBody>
          <a:bodyPr/>
          <a:lstStyle/>
          <a:p>
            <a:r>
              <a:rPr lang="it-IT"/>
              <a:t>https://www.unirima.it | Unione Nazionale Imprese Raccolta, Recupero, Riciclo e Commercio dei Maceri e altri Materiali</a:t>
            </a:r>
            <a:endParaRPr lang="ru-RU"/>
          </a:p>
        </p:txBody>
      </p:sp>
      <p:sp>
        <p:nvSpPr>
          <p:cNvPr id="5" name="Slide Number Placeholder 4"/>
          <p:cNvSpPr>
            <a:spLocks noGrp="1"/>
          </p:cNvSpPr>
          <p:nvPr>
            <p:ph type="sldNum" sz="quarter" idx="12"/>
          </p:nvPr>
        </p:nvSpPr>
        <p:spPr/>
        <p:txBody>
          <a:bodyPr/>
          <a:lstStyle/>
          <a:p>
            <a:fld id="{4623074D-D223-4B0F-BACD-A0FA47AE808D}" type="slidenum">
              <a:rPr lang="ru-RU" smtClean="0"/>
              <a:t>‹N›</a:t>
            </a:fld>
            <a:endParaRPr lang="ru-RU"/>
          </a:p>
        </p:txBody>
      </p:sp>
    </p:spTree>
    <p:extLst>
      <p:ext uri="{BB962C8B-B14F-4D97-AF65-F5344CB8AC3E}">
        <p14:creationId xmlns:p14="http://schemas.microsoft.com/office/powerpoint/2010/main" val="1482724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099B8D-030F-4256-8A93-951FB105D51F}" type="datetime1">
              <a:rPr lang="ru-RU" smtClean="0"/>
              <a:t>24.01.2024</a:t>
            </a:fld>
            <a:endParaRPr lang="ru-RU"/>
          </a:p>
        </p:txBody>
      </p:sp>
      <p:sp>
        <p:nvSpPr>
          <p:cNvPr id="3" name="Footer Placeholder 2"/>
          <p:cNvSpPr>
            <a:spLocks noGrp="1"/>
          </p:cNvSpPr>
          <p:nvPr>
            <p:ph type="ftr" sz="quarter" idx="11"/>
          </p:nvPr>
        </p:nvSpPr>
        <p:spPr/>
        <p:txBody>
          <a:bodyPr/>
          <a:lstStyle/>
          <a:p>
            <a:r>
              <a:rPr lang="it-IT"/>
              <a:t>https://www.unirima.it | Unione Nazionale Imprese Raccolta, Recupero, Riciclo e Commercio dei Maceri e altri Materiali</a:t>
            </a:r>
            <a:endParaRPr lang="ru-RU"/>
          </a:p>
        </p:txBody>
      </p:sp>
      <p:sp>
        <p:nvSpPr>
          <p:cNvPr id="4" name="Slide Number Placeholder 3"/>
          <p:cNvSpPr>
            <a:spLocks noGrp="1"/>
          </p:cNvSpPr>
          <p:nvPr>
            <p:ph type="sldNum" sz="quarter" idx="12"/>
          </p:nvPr>
        </p:nvSpPr>
        <p:spPr/>
        <p:txBody>
          <a:bodyPr/>
          <a:lstStyle/>
          <a:p>
            <a:fld id="{4623074D-D223-4B0F-BACD-A0FA47AE808D}" type="slidenum">
              <a:rPr lang="ru-RU" smtClean="0"/>
              <a:t>‹N›</a:t>
            </a:fld>
            <a:endParaRPr lang="ru-RU"/>
          </a:p>
        </p:txBody>
      </p:sp>
    </p:spTree>
    <p:extLst>
      <p:ext uri="{BB962C8B-B14F-4D97-AF65-F5344CB8AC3E}">
        <p14:creationId xmlns:p14="http://schemas.microsoft.com/office/powerpoint/2010/main" val="3499957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A891F1E-7E1D-43B2-B87C-1D034616F7C6}" type="datetime1">
              <a:rPr lang="ru-RU" smtClean="0"/>
              <a:t>24.01.2024</a:t>
            </a:fld>
            <a:endParaRPr lang="ru-RU"/>
          </a:p>
        </p:txBody>
      </p:sp>
      <p:sp>
        <p:nvSpPr>
          <p:cNvPr id="6" name="Footer Placeholder 5"/>
          <p:cNvSpPr>
            <a:spLocks noGrp="1"/>
          </p:cNvSpPr>
          <p:nvPr>
            <p:ph type="ftr" sz="quarter" idx="11"/>
          </p:nvPr>
        </p:nvSpPr>
        <p:spPr/>
        <p:txBody>
          <a:bodyPr/>
          <a:lstStyle/>
          <a:p>
            <a:r>
              <a:rPr lang="it-IT"/>
              <a:t>https://www.unirima.it | Unione Nazionale Imprese Raccolta, Recupero, Riciclo e Commercio dei Maceri e altri Materiali</a:t>
            </a:r>
            <a:endParaRPr lang="ru-RU"/>
          </a:p>
        </p:txBody>
      </p:sp>
      <p:sp>
        <p:nvSpPr>
          <p:cNvPr id="7" name="Slide Number Placeholder 6"/>
          <p:cNvSpPr>
            <a:spLocks noGrp="1"/>
          </p:cNvSpPr>
          <p:nvPr>
            <p:ph type="sldNum" sz="quarter" idx="12"/>
          </p:nvPr>
        </p:nvSpPr>
        <p:spPr/>
        <p:txBody>
          <a:bodyPr/>
          <a:lstStyle/>
          <a:p>
            <a:fld id="{4623074D-D223-4B0F-BACD-A0FA47AE808D}" type="slidenum">
              <a:rPr lang="ru-RU" smtClean="0"/>
              <a:t>‹N›</a:t>
            </a:fld>
            <a:endParaRPr lang="ru-RU"/>
          </a:p>
        </p:txBody>
      </p:sp>
    </p:spTree>
    <p:extLst>
      <p:ext uri="{BB962C8B-B14F-4D97-AF65-F5344CB8AC3E}">
        <p14:creationId xmlns:p14="http://schemas.microsoft.com/office/powerpoint/2010/main" val="2788752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C004E2C-9239-408A-8050-ED27AD3021D2}" type="datetime1">
              <a:rPr lang="ru-RU" smtClean="0"/>
              <a:t>24.01.2024</a:t>
            </a:fld>
            <a:endParaRPr lang="ru-RU"/>
          </a:p>
        </p:txBody>
      </p:sp>
      <p:sp>
        <p:nvSpPr>
          <p:cNvPr id="6" name="Footer Placeholder 5"/>
          <p:cNvSpPr>
            <a:spLocks noGrp="1"/>
          </p:cNvSpPr>
          <p:nvPr>
            <p:ph type="ftr" sz="quarter" idx="11"/>
          </p:nvPr>
        </p:nvSpPr>
        <p:spPr/>
        <p:txBody>
          <a:bodyPr/>
          <a:lstStyle/>
          <a:p>
            <a:r>
              <a:rPr lang="it-IT"/>
              <a:t>https://www.unirima.it | Unione Nazionale Imprese Raccolta, Recupero, Riciclo e Commercio dei Maceri e altri Materiali</a:t>
            </a:r>
            <a:endParaRPr lang="ru-RU"/>
          </a:p>
        </p:txBody>
      </p:sp>
      <p:sp>
        <p:nvSpPr>
          <p:cNvPr id="7" name="Slide Number Placeholder 6"/>
          <p:cNvSpPr>
            <a:spLocks noGrp="1"/>
          </p:cNvSpPr>
          <p:nvPr>
            <p:ph type="sldNum" sz="quarter" idx="12"/>
          </p:nvPr>
        </p:nvSpPr>
        <p:spPr/>
        <p:txBody>
          <a:bodyPr/>
          <a:lstStyle/>
          <a:p>
            <a:fld id="{4623074D-D223-4B0F-BACD-A0FA47AE808D}" type="slidenum">
              <a:rPr lang="ru-RU" smtClean="0"/>
              <a:t>‹N›</a:t>
            </a:fld>
            <a:endParaRPr lang="ru-RU"/>
          </a:p>
        </p:txBody>
      </p:sp>
    </p:spTree>
    <p:extLst>
      <p:ext uri="{BB962C8B-B14F-4D97-AF65-F5344CB8AC3E}">
        <p14:creationId xmlns:p14="http://schemas.microsoft.com/office/powerpoint/2010/main" val="2913815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u-R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3ECBF5-4A5D-4AE5-9CD3-BBDFA3368C90}" type="datetime1">
              <a:rPr lang="ru-RU" smtClean="0"/>
              <a:t>24.01.2024</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a:t>https://www.unirima.it | Unione Nazionale Imprese Raccolta, Recupero, Riciclo e Commercio dei Maceri e altri Materiali</a:t>
            </a:r>
            <a:endParaRPr lang="ru-R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23074D-D223-4B0F-BACD-A0FA47AE808D}" type="slidenum">
              <a:rPr lang="ru-RU" smtClean="0"/>
              <a:t>‹N›</a:t>
            </a:fld>
            <a:endParaRPr lang="ru-RU"/>
          </a:p>
        </p:txBody>
      </p:sp>
    </p:spTree>
    <p:extLst>
      <p:ext uri="{BB962C8B-B14F-4D97-AF65-F5344CB8AC3E}">
        <p14:creationId xmlns:p14="http://schemas.microsoft.com/office/powerpoint/2010/main" val="16523740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unirima.it/" TargetMode="Externa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unirima@unirima.it" TargetMode="External"/><Relationship Id="rId2" Type="http://schemas.openxmlformats.org/officeDocument/2006/relationships/hyperlink" Target="http://www.unirima.it/" TargetMode="External"/><Relationship Id="rId1" Type="http://schemas.openxmlformats.org/officeDocument/2006/relationships/slideLayout" Target="../slideLayouts/slideLayout2.xml"/><Relationship Id="rId4" Type="http://schemas.openxmlformats.org/officeDocument/2006/relationships/image" Target="../media/image14.jpe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945" y="2663479"/>
            <a:ext cx="11686110" cy="1846817"/>
          </a:xfrm>
        </p:spPr>
        <p:txBody>
          <a:bodyPr>
            <a:noAutofit/>
          </a:bodyPr>
          <a:lstStyle/>
          <a:p>
            <a:br>
              <a:rPr lang="it-IT" sz="3200" b="1" dirty="0">
                <a:solidFill>
                  <a:schemeClr val="accent6">
                    <a:lumMod val="75000"/>
                  </a:schemeClr>
                </a:solidFill>
              </a:rPr>
            </a:br>
            <a:br>
              <a:rPr lang="it-IT" sz="3200" b="1" dirty="0">
                <a:solidFill>
                  <a:schemeClr val="accent6">
                    <a:lumMod val="75000"/>
                  </a:schemeClr>
                </a:solidFill>
              </a:rPr>
            </a:br>
            <a:r>
              <a:rPr lang="it-IT" sz="3200" b="1" dirty="0">
                <a:solidFill>
                  <a:schemeClr val="accent6">
                    <a:lumMod val="75000"/>
                  </a:schemeClr>
                </a:solidFill>
              </a:rPr>
              <a:t> </a:t>
            </a:r>
            <a:br>
              <a:rPr lang="it-IT" sz="3200" b="1" dirty="0">
                <a:solidFill>
                  <a:schemeClr val="accent6">
                    <a:lumMod val="75000"/>
                  </a:schemeClr>
                </a:solidFill>
              </a:rPr>
            </a:br>
            <a:br>
              <a:rPr lang="it-IT" sz="3200" b="1" dirty="0">
                <a:solidFill>
                  <a:schemeClr val="accent6">
                    <a:lumMod val="75000"/>
                  </a:schemeClr>
                </a:solidFill>
              </a:rPr>
            </a:br>
            <a:r>
              <a:rPr lang="it-IT" sz="3200" b="1" dirty="0">
                <a:solidFill>
                  <a:schemeClr val="accent6">
                    <a:lumMod val="75000"/>
                  </a:schemeClr>
                </a:solidFill>
              </a:rPr>
              <a:t> </a:t>
            </a:r>
            <a:br>
              <a:rPr lang="it-IT" sz="3200" b="1" dirty="0">
                <a:solidFill>
                  <a:schemeClr val="accent6">
                    <a:lumMod val="75000"/>
                  </a:schemeClr>
                </a:solidFill>
              </a:rPr>
            </a:br>
            <a:br>
              <a:rPr lang="it-IT" sz="3200" b="1" dirty="0">
                <a:solidFill>
                  <a:schemeClr val="accent6">
                    <a:lumMod val="75000"/>
                  </a:schemeClr>
                </a:solidFill>
              </a:rPr>
            </a:br>
            <a:r>
              <a:rPr lang="it-IT" sz="3200" b="1" dirty="0">
                <a:solidFill>
                  <a:schemeClr val="accent6">
                    <a:lumMod val="75000"/>
                  </a:schemeClr>
                </a:solidFill>
                <a:latin typeface="Times New Roman" panose="02020603050405020304" pitchFamily="18" charset="0"/>
                <a:cs typeface="Times New Roman" panose="02020603050405020304" pitchFamily="18" charset="0"/>
              </a:rPr>
              <a:t>RIFIUTI URBANI</a:t>
            </a:r>
            <a:br>
              <a:rPr lang="it-IT" sz="3200" b="1" dirty="0">
                <a:solidFill>
                  <a:schemeClr val="accent6">
                    <a:lumMod val="75000"/>
                  </a:schemeClr>
                </a:solidFill>
                <a:latin typeface="Times New Roman" panose="02020603050405020304" pitchFamily="18" charset="0"/>
                <a:cs typeface="Times New Roman" panose="02020603050405020304" pitchFamily="18" charset="0"/>
              </a:rPr>
            </a:br>
            <a:br>
              <a:rPr lang="it-IT" sz="3200" b="1" dirty="0">
                <a:solidFill>
                  <a:schemeClr val="accent6">
                    <a:lumMod val="75000"/>
                  </a:schemeClr>
                </a:solidFill>
                <a:latin typeface="Times New Roman" panose="02020603050405020304" pitchFamily="18" charset="0"/>
                <a:cs typeface="Times New Roman" panose="02020603050405020304" pitchFamily="18" charset="0"/>
              </a:rPr>
            </a:br>
            <a:r>
              <a:rPr lang="it-IT" sz="3200" b="1" dirty="0">
                <a:solidFill>
                  <a:schemeClr val="accent6">
                    <a:lumMod val="75000"/>
                  </a:schemeClr>
                </a:solidFill>
                <a:latin typeface="Times New Roman" panose="02020603050405020304" pitchFamily="18" charset="0"/>
                <a:cs typeface="Times New Roman" panose="02020603050405020304" pitchFamily="18" charset="0"/>
              </a:rPr>
              <a:t>LA GESTIONE DELLE FRAZIONI SECCHE RICICLABILI </a:t>
            </a:r>
            <a:br>
              <a:rPr lang="it-IT" sz="3200" b="1" dirty="0">
                <a:solidFill>
                  <a:schemeClr val="accent6">
                    <a:lumMod val="75000"/>
                  </a:schemeClr>
                </a:solidFill>
                <a:latin typeface="Times New Roman" panose="02020603050405020304" pitchFamily="18" charset="0"/>
                <a:cs typeface="Times New Roman" panose="02020603050405020304" pitchFamily="18" charset="0"/>
              </a:rPr>
            </a:br>
            <a:r>
              <a:rPr lang="it-IT" sz="3200" b="1" dirty="0">
                <a:solidFill>
                  <a:schemeClr val="accent6">
                    <a:lumMod val="75000"/>
                  </a:schemeClr>
                </a:solidFill>
                <a:latin typeface="Times New Roman" panose="02020603050405020304" pitchFamily="18" charset="0"/>
                <a:cs typeface="Times New Roman" panose="02020603050405020304" pitchFamily="18" charset="0"/>
              </a:rPr>
              <a:t>IN PUGLIA</a:t>
            </a:r>
            <a:endParaRPr lang="ru-RU" sz="3200" b="1" dirty="0">
              <a:solidFill>
                <a:schemeClr val="accent6">
                  <a:lumMod val="75000"/>
                </a:schemeClr>
              </a:solidFill>
            </a:endParaRPr>
          </a:p>
        </p:txBody>
      </p:sp>
      <p:sp>
        <p:nvSpPr>
          <p:cNvPr id="4" name="Footer Placeholder 3"/>
          <p:cNvSpPr>
            <a:spLocks noGrp="1"/>
          </p:cNvSpPr>
          <p:nvPr>
            <p:ph type="ftr" sz="quarter" idx="11"/>
          </p:nvPr>
        </p:nvSpPr>
        <p:spPr>
          <a:xfrm>
            <a:off x="875818" y="5951080"/>
            <a:ext cx="8117711" cy="770395"/>
          </a:xfrm>
          <a:solidFill>
            <a:schemeClr val="accent6">
              <a:alpha val="75000"/>
            </a:schemeClr>
          </a:solidFill>
        </p:spPr>
        <p:txBody>
          <a:bodyPr/>
          <a:lstStyle/>
          <a:p>
            <a:pPr algn="l"/>
            <a:r>
              <a:rPr lang="it-IT" sz="1250" b="1" dirty="0">
                <a:solidFill>
                  <a:schemeClr val="accent2">
                    <a:lumMod val="75000"/>
                  </a:schemeClr>
                </a:solidFill>
              </a:rPr>
              <a:t>|</a:t>
            </a:r>
            <a:r>
              <a:rPr lang="it-IT" sz="1250" b="1" dirty="0">
                <a:solidFill>
                  <a:schemeClr val="bg1"/>
                </a:solidFill>
              </a:rPr>
              <a:t> www.unirima.it </a:t>
            </a:r>
            <a:r>
              <a:rPr lang="it-IT" sz="1250" b="1" dirty="0">
                <a:solidFill>
                  <a:schemeClr val="accent2">
                    <a:lumMod val="75000"/>
                  </a:schemeClr>
                </a:solidFill>
              </a:rPr>
              <a:t>|</a:t>
            </a:r>
            <a:r>
              <a:rPr lang="it-IT" sz="1250" b="1" dirty="0">
                <a:solidFill>
                  <a:schemeClr val="bg1"/>
                </a:solidFill>
              </a:rPr>
              <a:t> Unione Nazionale Imprese Raccolta, Recupero, Riciclo e Commercio dei Maceri e altri Materiali </a:t>
            </a:r>
            <a:r>
              <a:rPr lang="it-IT" sz="1250" b="1" dirty="0">
                <a:solidFill>
                  <a:schemeClr val="accent2">
                    <a:lumMod val="75000"/>
                  </a:schemeClr>
                </a:solidFill>
              </a:rPr>
              <a:t>|</a:t>
            </a:r>
          </a:p>
          <a:p>
            <a:pPr algn="l"/>
            <a:r>
              <a:rPr lang="it-IT" sz="1250" b="1" dirty="0">
                <a:solidFill>
                  <a:schemeClr val="accent6">
                    <a:lumMod val="50000"/>
                  </a:schemeClr>
                </a:solidFill>
              </a:rPr>
              <a:t>|</a:t>
            </a:r>
            <a:r>
              <a:rPr lang="it-IT" sz="1250" b="1" dirty="0">
                <a:solidFill>
                  <a:schemeClr val="bg1"/>
                </a:solidFill>
              </a:rPr>
              <a:t> </a:t>
            </a:r>
            <a:r>
              <a:rPr lang="es-ES" sz="1250" b="1" dirty="0">
                <a:solidFill>
                  <a:schemeClr val="bg1"/>
                </a:solidFill>
              </a:rPr>
              <a:t>Piazza Buenos Aires, 5 - 00198 Roma</a:t>
            </a:r>
            <a:r>
              <a:rPr lang="it-IT" sz="1250" b="1" dirty="0">
                <a:solidFill>
                  <a:schemeClr val="accent6">
                    <a:lumMod val="50000"/>
                  </a:schemeClr>
                </a:solidFill>
              </a:rPr>
              <a:t>|</a:t>
            </a:r>
            <a:endParaRPr lang="ru-RU" sz="1250" b="1" dirty="0">
              <a:solidFill>
                <a:schemeClr val="accent6">
                  <a:lumMod val="50000"/>
                </a:schemeClr>
              </a:solidFill>
            </a:endParaRPr>
          </a:p>
        </p:txBody>
      </p:sp>
      <p:pic>
        <p:nvPicPr>
          <p:cNvPr id="1026" name="Picture 2" descr="Unirima_Logo_2022">
            <a:hlinkClick r:id="rId2"/>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292049" y="5872665"/>
            <a:ext cx="2815763" cy="97835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70">
            <a:extLst>
              <a:ext uri="{FF2B5EF4-FFF2-40B4-BE49-F238E27FC236}">
                <a16:creationId xmlns:a16="http://schemas.microsoft.com/office/drawing/2014/main" id="{340B3E52-C6FA-8B46-ADFC-C4E24A1124B2}"/>
              </a:ext>
            </a:extLst>
          </p:cNvPr>
          <p:cNvSpPr txBox="1">
            <a:spLocks noChangeArrowheads="1"/>
          </p:cNvSpPr>
          <p:nvPr/>
        </p:nvSpPr>
        <p:spPr>
          <a:xfrm>
            <a:off x="7477125" y="4650599"/>
            <a:ext cx="4714875" cy="1351614"/>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1pPr>
            <a:lvl2pPr marL="742950" indent="-28575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2pPr>
            <a:lvl3pPr marL="11430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3pPr>
            <a:lvl4pPr marL="16002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4pPr>
            <a:lvl5pPr marL="20574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5pPr>
            <a:lvl6pPr marL="25146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6pPr>
            <a:lvl7pPr marL="29718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7pPr>
            <a:lvl8pPr marL="34290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8pPr>
            <a:lvl9pPr marL="38862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9pPr>
          </a:lstStyle>
          <a:p>
            <a:pPr eaLnBrk="1" hangingPunct="1"/>
            <a:r>
              <a:rPr lang="it-IT" altLang="it-IT" sz="2000" i="1" dirty="0">
                <a:solidFill>
                  <a:schemeClr val="accent6">
                    <a:lumMod val="50000"/>
                  </a:schemeClr>
                </a:solidFill>
                <a:latin typeface="+mn-lt"/>
              </a:rPr>
              <a:t>Ing. Francesco Sicilia</a:t>
            </a:r>
          </a:p>
          <a:p>
            <a:pPr eaLnBrk="1" hangingPunct="1"/>
            <a:r>
              <a:rPr lang="it-IT" altLang="it-IT" sz="2000" i="1" dirty="0">
                <a:solidFill>
                  <a:schemeClr val="accent6">
                    <a:lumMod val="50000"/>
                  </a:schemeClr>
                </a:solidFill>
                <a:latin typeface="+mn-lt"/>
              </a:rPr>
              <a:t>Direttore Generale UNIRIMA</a:t>
            </a:r>
          </a:p>
          <a:p>
            <a:pPr algn="r" eaLnBrk="1" hangingPunct="1"/>
            <a:endParaRPr lang="it-IT" altLang="it-IT" sz="2000" b="0" i="1" dirty="0">
              <a:solidFill>
                <a:schemeClr val="accent6">
                  <a:lumMod val="50000"/>
                </a:schemeClr>
              </a:solidFill>
              <a:latin typeface="+mn-lt"/>
            </a:endParaRPr>
          </a:p>
          <a:p>
            <a:pPr algn="r" eaLnBrk="1" hangingPunct="1"/>
            <a:r>
              <a:rPr lang="it-IT" altLang="it-IT" sz="2000" b="0" i="1" dirty="0">
                <a:solidFill>
                  <a:schemeClr val="accent6">
                    <a:lumMod val="50000"/>
                  </a:schemeClr>
                </a:solidFill>
                <a:latin typeface="+mn-lt"/>
              </a:rPr>
              <a:t>Bari 27 gennaio 2024</a:t>
            </a:r>
          </a:p>
          <a:p>
            <a:pPr eaLnBrk="1" hangingPunct="1"/>
            <a:endParaRPr lang="it-IT" altLang="it-IT" sz="2000" i="1" dirty="0">
              <a:solidFill>
                <a:schemeClr val="accent6">
                  <a:lumMod val="50000"/>
                </a:schemeClr>
              </a:solidFill>
              <a:latin typeface="+mn-lt"/>
            </a:endParaRPr>
          </a:p>
        </p:txBody>
      </p:sp>
      <p:pic>
        <p:nvPicPr>
          <p:cNvPr id="5" name="Immagine 4" descr="Immagine che contiene clipart, cartone animato, disegno, Elementi grafici&#10;&#10;Descrizione generata automaticamente">
            <a:extLst>
              <a:ext uri="{FF2B5EF4-FFF2-40B4-BE49-F238E27FC236}">
                <a16:creationId xmlns:a16="http://schemas.microsoft.com/office/drawing/2014/main" id="{95DC2BA3-3C00-098C-1AE4-DE2ABB1300B3}"/>
              </a:ext>
            </a:extLst>
          </p:cNvPr>
          <p:cNvPicPr>
            <a:picLocks noChangeAspect="1"/>
          </p:cNvPicPr>
          <p:nvPr/>
        </p:nvPicPr>
        <p:blipFill rotWithShape="1">
          <a:blip r:embed="rId4">
            <a:extLst>
              <a:ext uri="{28A0092B-C50C-407E-A947-70E740481C1C}">
                <a14:useLocalDpi xmlns:a14="http://schemas.microsoft.com/office/drawing/2010/main" val="0"/>
              </a:ext>
            </a:extLst>
          </a:blip>
          <a:srcRect l="20000" t="16134" r="17868" b="18686"/>
          <a:stretch/>
        </p:blipFill>
        <p:spPr>
          <a:xfrm>
            <a:off x="4579856" y="136525"/>
            <a:ext cx="2446020" cy="2526954"/>
          </a:xfrm>
          <a:prstGeom prst="rect">
            <a:avLst/>
          </a:prstGeom>
        </p:spPr>
      </p:pic>
    </p:spTree>
    <p:extLst>
      <p:ext uri="{BB962C8B-B14F-4D97-AF65-F5344CB8AC3E}">
        <p14:creationId xmlns:p14="http://schemas.microsoft.com/office/powerpoint/2010/main" val="3849272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nirima_Logo_202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436100" y="5992075"/>
            <a:ext cx="2362199" cy="771024"/>
          </a:xfrm>
          <a:prstGeom prst="rect">
            <a:avLst/>
          </a:prstGeom>
          <a:noFill/>
          <a:extLst>
            <a:ext uri="{909E8E84-426E-40DD-AFC4-6F175D3DCCD1}">
              <a14:hiddenFill xmlns:a14="http://schemas.microsoft.com/office/drawing/2010/main">
                <a:solidFill>
                  <a:srgbClr val="FFFFFF"/>
                </a:solidFill>
              </a14:hiddenFill>
            </a:ext>
          </a:extLst>
        </p:spPr>
      </p:pic>
      <p:sp>
        <p:nvSpPr>
          <p:cNvPr id="9" name="Footer Placeholder 3"/>
          <p:cNvSpPr>
            <a:spLocks noGrp="1"/>
          </p:cNvSpPr>
          <p:nvPr>
            <p:ph type="ftr" sz="quarter" idx="11"/>
          </p:nvPr>
        </p:nvSpPr>
        <p:spPr>
          <a:xfrm>
            <a:off x="148427" y="5991588"/>
            <a:ext cx="8155330" cy="770395"/>
          </a:xfrm>
          <a:solidFill>
            <a:schemeClr val="accent6">
              <a:alpha val="75000"/>
            </a:schemeClr>
          </a:solidFill>
        </p:spPr>
        <p:txBody>
          <a:bodyPr/>
          <a:lstStyle/>
          <a:p>
            <a:pPr algn="l"/>
            <a:r>
              <a:rPr lang="it-IT" sz="1250" b="1" dirty="0">
                <a:solidFill>
                  <a:schemeClr val="accent2">
                    <a:lumMod val="75000"/>
                  </a:schemeClr>
                </a:solidFill>
              </a:rPr>
              <a:t>|</a:t>
            </a:r>
            <a:r>
              <a:rPr lang="it-IT" sz="1250" b="1" dirty="0">
                <a:solidFill>
                  <a:schemeClr val="bg1"/>
                </a:solidFill>
              </a:rPr>
              <a:t> www.unirima.it </a:t>
            </a:r>
            <a:r>
              <a:rPr lang="it-IT" sz="1250" b="1" dirty="0">
                <a:solidFill>
                  <a:schemeClr val="accent2">
                    <a:lumMod val="75000"/>
                  </a:schemeClr>
                </a:solidFill>
              </a:rPr>
              <a:t>|</a:t>
            </a:r>
            <a:r>
              <a:rPr lang="it-IT" sz="1250" b="1" dirty="0">
                <a:solidFill>
                  <a:schemeClr val="bg1"/>
                </a:solidFill>
              </a:rPr>
              <a:t> Unione Nazionale Imprese Raccolta, Recupero, Riciclo e Commercio dei Maceri e altri Materiali </a:t>
            </a:r>
            <a:r>
              <a:rPr lang="it-IT" sz="1250" b="1" dirty="0">
                <a:solidFill>
                  <a:schemeClr val="accent2">
                    <a:lumMod val="75000"/>
                  </a:schemeClr>
                </a:solidFill>
              </a:rPr>
              <a:t>|</a:t>
            </a:r>
          </a:p>
          <a:p>
            <a:pPr algn="l"/>
            <a:r>
              <a:rPr lang="it-IT" sz="1250" b="1" dirty="0">
                <a:solidFill>
                  <a:schemeClr val="accent6">
                    <a:lumMod val="50000"/>
                  </a:schemeClr>
                </a:solidFill>
              </a:rPr>
              <a:t>|</a:t>
            </a:r>
            <a:r>
              <a:rPr lang="it-IT" sz="1250" b="1" dirty="0">
                <a:solidFill>
                  <a:schemeClr val="bg1"/>
                </a:solidFill>
              </a:rPr>
              <a:t> </a:t>
            </a:r>
            <a:r>
              <a:rPr lang="es-ES" sz="1250" b="1" dirty="0">
                <a:solidFill>
                  <a:schemeClr val="bg1"/>
                </a:solidFill>
              </a:rPr>
              <a:t>Piazza Buenos Aires, 5 - 00198 Roma</a:t>
            </a:r>
            <a:r>
              <a:rPr lang="it-IT" sz="1250" b="1" dirty="0">
                <a:solidFill>
                  <a:schemeClr val="accent6">
                    <a:lumMod val="50000"/>
                  </a:schemeClr>
                </a:solidFill>
              </a:rPr>
              <a:t>|</a:t>
            </a:r>
            <a:endParaRPr lang="ru-RU" sz="1250" b="1" dirty="0">
              <a:solidFill>
                <a:schemeClr val="accent6">
                  <a:lumMod val="50000"/>
                </a:schemeClr>
              </a:solidFill>
            </a:endParaRPr>
          </a:p>
        </p:txBody>
      </p:sp>
      <p:sp>
        <p:nvSpPr>
          <p:cNvPr id="3" name="Title 1">
            <a:extLst>
              <a:ext uri="{FF2B5EF4-FFF2-40B4-BE49-F238E27FC236}">
                <a16:creationId xmlns:a16="http://schemas.microsoft.com/office/drawing/2014/main" id="{70C6E0D0-9E5E-0013-9160-F131A54D2632}"/>
              </a:ext>
            </a:extLst>
          </p:cNvPr>
          <p:cNvSpPr txBox="1">
            <a:spLocks/>
          </p:cNvSpPr>
          <p:nvPr/>
        </p:nvSpPr>
        <p:spPr>
          <a:xfrm>
            <a:off x="352137" y="488252"/>
            <a:ext cx="11721188" cy="60291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it-IT" sz="2000" b="1" dirty="0">
                <a:solidFill>
                  <a:schemeClr val="accent6">
                    <a:lumMod val="75000"/>
                  </a:schemeClr>
                </a:solidFill>
                <a:latin typeface="Times New Roman" panose="02020603050405020304" pitchFamily="18" charset="0"/>
                <a:cs typeface="Times New Roman" panose="02020603050405020304" pitchFamily="18" charset="0"/>
              </a:rPr>
            </a:br>
            <a:r>
              <a:rPr lang="it-IT" sz="2000" cap="small" dirty="0">
                <a:solidFill>
                  <a:srgbClr val="800000"/>
                </a:solidFill>
                <a:latin typeface="Times New Roman" panose="02020603050405020304" pitchFamily="18" charset="0"/>
                <a:cs typeface="Times New Roman" panose="02020603050405020304" pitchFamily="18" charset="0"/>
              </a:rPr>
              <a:t>GESTIONE DEGLI SCARTI NON RICICLABILI E QUALITA’ RACCOLTA DIFFERENZIATA </a:t>
            </a:r>
          </a:p>
          <a:p>
            <a:pPr algn="r"/>
            <a:endParaRPr lang="ru-RU" sz="2000" cap="small" dirty="0">
              <a:solidFill>
                <a:srgbClr val="800000"/>
              </a:solidFill>
              <a:latin typeface="Times New Roman" panose="02020603050405020304" pitchFamily="18" charset="0"/>
              <a:cs typeface="Times New Roman" panose="02020603050405020304" pitchFamily="18" charset="0"/>
            </a:endParaRPr>
          </a:p>
        </p:txBody>
      </p:sp>
      <p:sp>
        <p:nvSpPr>
          <p:cNvPr id="8" name="Rectangle 70">
            <a:extLst>
              <a:ext uri="{FF2B5EF4-FFF2-40B4-BE49-F238E27FC236}">
                <a16:creationId xmlns:a16="http://schemas.microsoft.com/office/drawing/2014/main" id="{87F663DE-414D-9BCD-F105-CDB6F31E29F9}"/>
              </a:ext>
            </a:extLst>
          </p:cNvPr>
          <p:cNvSpPr txBox="1">
            <a:spLocks noChangeArrowheads="1"/>
          </p:cNvSpPr>
          <p:nvPr/>
        </p:nvSpPr>
        <p:spPr>
          <a:xfrm>
            <a:off x="0" y="0"/>
            <a:ext cx="4714875" cy="68312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1pPr>
            <a:lvl2pPr marL="742950" indent="-28575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2pPr>
            <a:lvl3pPr marL="11430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3pPr>
            <a:lvl4pPr marL="16002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4pPr>
            <a:lvl5pPr marL="20574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5pPr>
            <a:lvl6pPr marL="25146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6pPr>
            <a:lvl7pPr marL="29718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7pPr>
            <a:lvl8pPr marL="34290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8pPr>
            <a:lvl9pPr marL="38862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9pPr>
          </a:lstStyle>
          <a:p>
            <a:pPr eaLnBrk="1" hangingPunct="1"/>
            <a:r>
              <a:rPr lang="it-IT" altLang="it-IT" sz="1200" i="1" dirty="0">
                <a:solidFill>
                  <a:schemeClr val="accent6">
                    <a:lumMod val="50000"/>
                  </a:schemeClr>
                </a:solidFill>
                <a:latin typeface="Times New Roman" panose="02020603050405020304" pitchFamily="18" charset="0"/>
                <a:cs typeface="Times New Roman" panose="02020603050405020304" pitchFamily="18" charset="0"/>
              </a:rPr>
              <a:t>Ing. Francesco Sicilia</a:t>
            </a:r>
          </a:p>
          <a:p>
            <a:pPr eaLnBrk="1" hangingPunct="1"/>
            <a:r>
              <a:rPr lang="it-IT" altLang="it-IT" sz="1200" i="1" dirty="0">
                <a:solidFill>
                  <a:schemeClr val="accent6">
                    <a:lumMod val="50000"/>
                  </a:schemeClr>
                </a:solidFill>
                <a:latin typeface="Times New Roman" panose="02020603050405020304" pitchFamily="18" charset="0"/>
                <a:cs typeface="Times New Roman" panose="02020603050405020304" pitchFamily="18" charset="0"/>
              </a:rPr>
              <a:t>Direttore Generale UNIRIMA</a:t>
            </a:r>
          </a:p>
          <a:p>
            <a:pPr eaLnBrk="1" hangingPunct="1"/>
            <a:endParaRPr lang="it-IT" altLang="it-IT" sz="2000" i="1" dirty="0">
              <a:solidFill>
                <a:schemeClr val="accent6">
                  <a:lumMod val="50000"/>
                </a:schemeClr>
              </a:solidFill>
              <a:latin typeface="+mn-lt"/>
            </a:endParaRPr>
          </a:p>
        </p:txBody>
      </p:sp>
      <p:pic>
        <p:nvPicPr>
          <p:cNvPr id="10" name="Immagine 9">
            <a:extLst>
              <a:ext uri="{FF2B5EF4-FFF2-40B4-BE49-F238E27FC236}">
                <a16:creationId xmlns:a16="http://schemas.microsoft.com/office/drawing/2014/main" id="{A2703B92-BCB7-4718-9098-7442833CE5A6}"/>
              </a:ext>
            </a:extLst>
          </p:cNvPr>
          <p:cNvPicPr/>
          <p:nvPr/>
        </p:nvPicPr>
        <p:blipFill rotWithShape="1">
          <a:blip r:embed="rId3">
            <a:extLst>
              <a:ext uri="{28A0092B-C50C-407E-A947-70E740481C1C}">
                <a14:useLocalDpi xmlns:a14="http://schemas.microsoft.com/office/drawing/2010/main" val="0"/>
              </a:ext>
            </a:extLst>
          </a:blip>
          <a:srcRect l="-203" t="2089" r="203" b="11923"/>
          <a:stretch/>
        </p:blipFill>
        <p:spPr bwMode="auto">
          <a:xfrm>
            <a:off x="6212731" y="940903"/>
            <a:ext cx="5428044" cy="4241466"/>
          </a:xfrm>
          <a:prstGeom prst="rect">
            <a:avLst/>
          </a:prstGeom>
          <a:noFill/>
          <a:ln>
            <a:noFill/>
          </a:ln>
          <a:extLst>
            <a:ext uri="{53640926-AAD7-44D8-BBD7-CCE9431645EC}">
              <a14:shadowObscured xmlns:a14="http://schemas.microsoft.com/office/drawing/2010/main"/>
            </a:ext>
          </a:extLst>
        </p:spPr>
      </p:pic>
      <p:sp>
        <p:nvSpPr>
          <p:cNvPr id="12" name="CasellaDiTesto 11">
            <a:extLst>
              <a:ext uri="{FF2B5EF4-FFF2-40B4-BE49-F238E27FC236}">
                <a16:creationId xmlns:a16="http://schemas.microsoft.com/office/drawing/2014/main" id="{F31358F0-DC95-4850-B5F0-15C963C960D8}"/>
              </a:ext>
            </a:extLst>
          </p:cNvPr>
          <p:cNvSpPr txBox="1"/>
          <p:nvPr/>
        </p:nvSpPr>
        <p:spPr>
          <a:xfrm>
            <a:off x="275018" y="1148174"/>
            <a:ext cx="5428044" cy="4524315"/>
          </a:xfrm>
          <a:prstGeom prst="rect">
            <a:avLst/>
          </a:prstGeom>
          <a:noFill/>
        </p:spPr>
        <p:txBody>
          <a:bodyPr wrap="square">
            <a:spAutoFit/>
          </a:bodyPr>
          <a:lstStyle/>
          <a:p>
            <a:pPr algn="just"/>
            <a:r>
              <a:rPr lang="it-IT" sz="1800" dirty="0">
                <a:effectLst/>
                <a:latin typeface="Times New Roman" panose="02020603050405020304" pitchFamily="18" charset="0"/>
                <a:ea typeface="Times New Roman" panose="02020603050405020304" pitchFamily="18" charset="0"/>
              </a:rPr>
              <a:t>Dai dati delle imprese pugliesi associate Unirima, è emerso che la </a:t>
            </a:r>
            <a:r>
              <a:rPr lang="it-IT" sz="1800" b="1" dirty="0">
                <a:effectLst/>
                <a:latin typeface="Times New Roman" panose="02020603050405020304" pitchFamily="18" charset="0"/>
                <a:ea typeface="Times New Roman" panose="02020603050405020304" pitchFamily="18" charset="0"/>
              </a:rPr>
              <a:t>percentuale media di frazione estranea riscontrata nel 2023 nella raccolta differenziata multimateriale</a:t>
            </a:r>
            <a:r>
              <a:rPr lang="it-IT" sz="1800" dirty="0">
                <a:effectLst/>
                <a:latin typeface="Times New Roman" panose="02020603050405020304" pitchFamily="18" charset="0"/>
                <a:ea typeface="Times New Roman" panose="02020603050405020304" pitchFamily="18" charset="0"/>
              </a:rPr>
              <a:t> (plastica/lattine) è stata pari al </a:t>
            </a:r>
            <a:r>
              <a:rPr lang="it-IT" sz="1800" b="1" dirty="0">
                <a:effectLst/>
                <a:latin typeface="Times New Roman" panose="02020603050405020304" pitchFamily="18" charset="0"/>
                <a:ea typeface="Times New Roman" panose="02020603050405020304" pitchFamily="18" charset="0"/>
              </a:rPr>
              <a:t>27%</a:t>
            </a:r>
            <a:r>
              <a:rPr lang="it-IT" sz="1800" dirty="0">
                <a:effectLst/>
                <a:latin typeface="Times New Roman" panose="02020603050405020304" pitchFamily="18" charset="0"/>
                <a:ea typeface="Times New Roman" panose="02020603050405020304" pitchFamily="18" charset="0"/>
              </a:rPr>
              <a:t>. </a:t>
            </a:r>
          </a:p>
          <a:p>
            <a:pPr algn="just"/>
            <a:endParaRPr lang="it-IT" dirty="0">
              <a:latin typeface="Times New Roman" panose="02020603050405020304" pitchFamily="18" charset="0"/>
              <a:ea typeface="Times New Roman" panose="02020603050405020304" pitchFamily="18" charset="0"/>
            </a:endParaRPr>
          </a:p>
          <a:p>
            <a:pPr algn="just"/>
            <a:r>
              <a:rPr lang="it-IT" sz="1800" dirty="0">
                <a:effectLst/>
                <a:latin typeface="Times New Roman" panose="02020603050405020304" pitchFamily="18" charset="0"/>
                <a:ea typeface="Times New Roman" panose="02020603050405020304" pitchFamily="18" charset="0"/>
              </a:rPr>
              <a:t>Un </a:t>
            </a:r>
            <a:r>
              <a:rPr lang="it-IT" sz="1800" b="1" dirty="0">
                <a:effectLst/>
                <a:latin typeface="Times New Roman" panose="02020603050405020304" pitchFamily="18" charset="0"/>
                <a:ea typeface="Times New Roman" panose="02020603050405020304" pitchFamily="18" charset="0"/>
              </a:rPr>
              <a:t>dato molto elevato</a:t>
            </a:r>
            <a:r>
              <a:rPr lang="it-IT" sz="1800" dirty="0">
                <a:effectLst/>
                <a:latin typeface="Times New Roman" panose="02020603050405020304" pitchFamily="18" charset="0"/>
                <a:ea typeface="Times New Roman" panose="02020603050405020304" pitchFamily="18" charset="0"/>
              </a:rPr>
              <a:t> che, da quanto è emerso dall’indagine, è </a:t>
            </a:r>
            <a:r>
              <a:rPr lang="it-IT" sz="1800" b="1" dirty="0">
                <a:effectLst/>
                <a:latin typeface="Times New Roman" panose="02020603050405020304" pitchFamily="18" charset="0"/>
                <a:ea typeface="Times New Roman" panose="02020603050405020304" pitchFamily="18" charset="0"/>
              </a:rPr>
              <a:t>sensibilmente aumentato negli anni</a:t>
            </a:r>
            <a:r>
              <a:rPr lang="it-IT" b="1" dirty="0">
                <a:latin typeface="Times New Roman" panose="02020603050405020304" pitchFamily="18" charset="0"/>
                <a:ea typeface="Times New Roman" panose="02020603050405020304" pitchFamily="18" charset="0"/>
              </a:rPr>
              <a:t> (</a:t>
            </a:r>
            <a:r>
              <a:rPr lang="it-IT" sz="1800" dirty="0">
                <a:effectLst/>
                <a:latin typeface="Times New Roman" panose="02020603050405020304" pitchFamily="18" charset="0"/>
                <a:ea typeface="Times New Roman" panose="02020603050405020304" pitchFamily="18" charset="0"/>
              </a:rPr>
              <a:t>nel 2021 era infatti pari al 20,2%)</a:t>
            </a:r>
          </a:p>
          <a:p>
            <a:pPr algn="just"/>
            <a:endParaRPr lang="it-IT" dirty="0">
              <a:latin typeface="Times New Roman" panose="02020603050405020304" pitchFamily="18" charset="0"/>
              <a:ea typeface="Times New Roman" panose="02020603050405020304" pitchFamily="18" charset="0"/>
            </a:endParaRPr>
          </a:p>
          <a:p>
            <a:pPr algn="just"/>
            <a:endParaRPr lang="it-IT" dirty="0">
              <a:latin typeface="Times New Roman" panose="02020603050405020304" pitchFamily="18" charset="0"/>
              <a:ea typeface="Times New Roman" panose="02020603050405020304" pitchFamily="18" charset="0"/>
            </a:endParaRPr>
          </a:p>
          <a:p>
            <a:pPr algn="just"/>
            <a:endParaRPr lang="it-IT" sz="1800" dirty="0">
              <a:effectLst/>
              <a:latin typeface="Times New Roman" panose="02020603050405020304" pitchFamily="18" charset="0"/>
              <a:ea typeface="Times New Roman" panose="02020603050405020304" pitchFamily="18" charset="0"/>
            </a:endParaRPr>
          </a:p>
          <a:p>
            <a:pPr algn="just"/>
            <a:r>
              <a:rPr lang="it-IT" sz="1800" dirty="0">
                <a:effectLst/>
                <a:latin typeface="Times New Roman" panose="02020603050405020304" pitchFamily="18" charset="0"/>
                <a:ea typeface="Times New Roman" panose="02020603050405020304" pitchFamily="18" charset="0"/>
              </a:rPr>
              <a:t>Anche nel caso della  </a:t>
            </a:r>
            <a:r>
              <a:rPr lang="it-IT" b="1" dirty="0">
                <a:latin typeface="Times New Roman" panose="02020603050405020304" pitchFamily="18" charset="0"/>
                <a:ea typeface="Times New Roman" panose="02020603050405020304" pitchFamily="18" charset="0"/>
              </a:rPr>
              <a:t>RD congiunta </a:t>
            </a:r>
            <a:r>
              <a:rPr lang="it-IT" sz="1800" b="1" dirty="0">
                <a:effectLst/>
                <a:latin typeface="Times New Roman" panose="02020603050405020304" pitchFamily="18" charset="0"/>
                <a:ea typeface="Times New Roman" panose="02020603050405020304" pitchFamily="18" charset="0"/>
              </a:rPr>
              <a:t>di carta </a:t>
            </a:r>
            <a:r>
              <a:rPr lang="it-IT" sz="1800" dirty="0">
                <a:effectLst/>
                <a:latin typeface="Times New Roman" panose="02020603050405020304" pitchFamily="18" charset="0"/>
                <a:ea typeface="Times New Roman" panose="02020603050405020304" pitchFamily="18" charset="0"/>
              </a:rPr>
              <a:t>la </a:t>
            </a:r>
            <a:r>
              <a:rPr lang="it-IT" sz="1800" b="1" dirty="0">
                <a:effectLst/>
                <a:latin typeface="Times New Roman" panose="02020603050405020304" pitchFamily="18" charset="0"/>
                <a:ea typeface="Times New Roman" panose="02020603050405020304" pitchFamily="18" charset="0"/>
              </a:rPr>
              <a:t>percentuale media di frazione estranea </a:t>
            </a:r>
            <a:r>
              <a:rPr lang="it-IT" sz="1800" dirty="0">
                <a:effectLst/>
                <a:latin typeface="Times New Roman" panose="02020603050405020304" pitchFamily="18" charset="0"/>
                <a:ea typeface="Times New Roman" panose="02020603050405020304" pitchFamily="18" charset="0"/>
              </a:rPr>
              <a:t>nel 2023 è stata pari a circa il 4,7%, più del </a:t>
            </a:r>
            <a:r>
              <a:rPr lang="it-IT" sz="1800" b="1" dirty="0">
                <a:effectLst/>
                <a:latin typeface="Times New Roman" panose="02020603050405020304" pitchFamily="18" charset="0"/>
                <a:ea typeface="Times New Roman" panose="02020603050405020304" pitchFamily="18" charset="0"/>
              </a:rPr>
              <a:t>doppio della media nazionale ed in aumento rispetto agli anni precedenti </a:t>
            </a:r>
            <a:r>
              <a:rPr lang="it-IT" dirty="0">
                <a:latin typeface="Times New Roman" panose="02020603050405020304" pitchFamily="18" charset="0"/>
                <a:ea typeface="Times New Roman" panose="02020603050405020304" pitchFamily="18" charset="0"/>
              </a:rPr>
              <a:t>(</a:t>
            </a:r>
            <a:r>
              <a:rPr lang="it-IT" sz="1800" dirty="0">
                <a:effectLst/>
                <a:latin typeface="Times New Roman" panose="02020603050405020304" pitchFamily="18" charset="0"/>
                <a:ea typeface="Times New Roman" panose="02020603050405020304" pitchFamily="18" charset="0"/>
              </a:rPr>
              <a:t>nel 2021 era infatti pari al 3,7%)</a:t>
            </a:r>
          </a:p>
        </p:txBody>
      </p:sp>
      <p:sp>
        <p:nvSpPr>
          <p:cNvPr id="2" name="CasellaDiTesto 1">
            <a:extLst>
              <a:ext uri="{FF2B5EF4-FFF2-40B4-BE49-F238E27FC236}">
                <a16:creationId xmlns:a16="http://schemas.microsoft.com/office/drawing/2014/main" id="{1738E962-F123-89BC-1B65-520981B2DD6F}"/>
              </a:ext>
            </a:extLst>
          </p:cNvPr>
          <p:cNvSpPr txBox="1"/>
          <p:nvPr/>
        </p:nvSpPr>
        <p:spPr>
          <a:xfrm>
            <a:off x="6833910" y="5004261"/>
            <a:ext cx="4362738" cy="584775"/>
          </a:xfrm>
          <a:prstGeom prst="rect">
            <a:avLst/>
          </a:prstGeom>
          <a:noFill/>
        </p:spPr>
        <p:txBody>
          <a:bodyPr wrap="square">
            <a:spAutoFit/>
          </a:bodyPr>
          <a:lstStyle/>
          <a:p>
            <a:pPr algn="just"/>
            <a:r>
              <a:rPr lang="it-IT" sz="1600" i="1" dirty="0">
                <a:latin typeface="Times" pitchFamily="2" charset="0"/>
              </a:rPr>
              <a:t>Percentuale frazione estranea nella raccolta differenziata multimateriale plastica/lattine</a:t>
            </a:r>
          </a:p>
        </p:txBody>
      </p:sp>
    </p:spTree>
    <p:extLst>
      <p:ext uri="{BB962C8B-B14F-4D97-AF65-F5344CB8AC3E}">
        <p14:creationId xmlns:p14="http://schemas.microsoft.com/office/powerpoint/2010/main" val="2453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nirima_Logo_202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436100" y="5992075"/>
            <a:ext cx="2362199" cy="771024"/>
          </a:xfrm>
          <a:prstGeom prst="rect">
            <a:avLst/>
          </a:prstGeom>
          <a:noFill/>
          <a:extLst>
            <a:ext uri="{909E8E84-426E-40DD-AFC4-6F175D3DCCD1}">
              <a14:hiddenFill xmlns:a14="http://schemas.microsoft.com/office/drawing/2010/main">
                <a:solidFill>
                  <a:srgbClr val="FFFFFF"/>
                </a:solidFill>
              </a14:hiddenFill>
            </a:ext>
          </a:extLst>
        </p:spPr>
      </p:pic>
      <p:sp>
        <p:nvSpPr>
          <p:cNvPr id="9" name="Footer Placeholder 3"/>
          <p:cNvSpPr>
            <a:spLocks noGrp="1"/>
          </p:cNvSpPr>
          <p:nvPr>
            <p:ph type="ftr" sz="quarter" idx="11"/>
          </p:nvPr>
        </p:nvSpPr>
        <p:spPr>
          <a:xfrm>
            <a:off x="148427" y="5991588"/>
            <a:ext cx="8155330" cy="770395"/>
          </a:xfrm>
          <a:solidFill>
            <a:schemeClr val="accent6">
              <a:alpha val="75000"/>
            </a:schemeClr>
          </a:solidFill>
        </p:spPr>
        <p:txBody>
          <a:bodyPr/>
          <a:lstStyle/>
          <a:p>
            <a:pPr algn="l"/>
            <a:r>
              <a:rPr lang="it-IT" sz="1250" b="1" dirty="0">
                <a:solidFill>
                  <a:schemeClr val="accent2">
                    <a:lumMod val="75000"/>
                  </a:schemeClr>
                </a:solidFill>
              </a:rPr>
              <a:t>|</a:t>
            </a:r>
            <a:r>
              <a:rPr lang="it-IT" sz="1250" b="1" dirty="0">
                <a:solidFill>
                  <a:schemeClr val="bg1"/>
                </a:solidFill>
              </a:rPr>
              <a:t> www.unirima.it </a:t>
            </a:r>
            <a:r>
              <a:rPr lang="it-IT" sz="1250" b="1" dirty="0">
                <a:solidFill>
                  <a:schemeClr val="accent2">
                    <a:lumMod val="75000"/>
                  </a:schemeClr>
                </a:solidFill>
              </a:rPr>
              <a:t>|</a:t>
            </a:r>
            <a:r>
              <a:rPr lang="it-IT" sz="1250" b="1" dirty="0">
                <a:solidFill>
                  <a:schemeClr val="bg1"/>
                </a:solidFill>
              </a:rPr>
              <a:t> Unione Nazionale Imprese Raccolta, Recupero, Riciclo e Commercio dei Maceri e altri Materiali </a:t>
            </a:r>
            <a:r>
              <a:rPr lang="it-IT" sz="1250" b="1" dirty="0">
                <a:solidFill>
                  <a:schemeClr val="accent2">
                    <a:lumMod val="75000"/>
                  </a:schemeClr>
                </a:solidFill>
              </a:rPr>
              <a:t>|</a:t>
            </a:r>
          </a:p>
          <a:p>
            <a:pPr algn="l"/>
            <a:r>
              <a:rPr lang="it-IT" sz="1250" b="1" dirty="0">
                <a:solidFill>
                  <a:schemeClr val="accent6">
                    <a:lumMod val="50000"/>
                  </a:schemeClr>
                </a:solidFill>
              </a:rPr>
              <a:t>|</a:t>
            </a:r>
            <a:r>
              <a:rPr lang="it-IT" sz="1250" b="1" dirty="0">
                <a:solidFill>
                  <a:schemeClr val="bg1"/>
                </a:solidFill>
              </a:rPr>
              <a:t> </a:t>
            </a:r>
            <a:r>
              <a:rPr lang="es-ES" sz="1250" b="1" dirty="0">
                <a:solidFill>
                  <a:schemeClr val="bg1"/>
                </a:solidFill>
              </a:rPr>
              <a:t>Piazza Buenos Aires, 5 - 00198 Roma</a:t>
            </a:r>
            <a:r>
              <a:rPr lang="it-IT" sz="1250" b="1" dirty="0">
                <a:solidFill>
                  <a:schemeClr val="accent6">
                    <a:lumMod val="50000"/>
                  </a:schemeClr>
                </a:solidFill>
              </a:rPr>
              <a:t>|</a:t>
            </a:r>
            <a:endParaRPr lang="ru-RU" sz="1250" b="1" dirty="0">
              <a:solidFill>
                <a:schemeClr val="accent6">
                  <a:lumMod val="50000"/>
                </a:schemeClr>
              </a:solidFill>
            </a:endParaRPr>
          </a:p>
        </p:txBody>
      </p:sp>
      <p:sp>
        <p:nvSpPr>
          <p:cNvPr id="3" name="Title 1">
            <a:extLst>
              <a:ext uri="{FF2B5EF4-FFF2-40B4-BE49-F238E27FC236}">
                <a16:creationId xmlns:a16="http://schemas.microsoft.com/office/drawing/2014/main" id="{70C6E0D0-9E5E-0013-9160-F131A54D2632}"/>
              </a:ext>
            </a:extLst>
          </p:cNvPr>
          <p:cNvSpPr txBox="1">
            <a:spLocks/>
          </p:cNvSpPr>
          <p:nvPr/>
        </p:nvSpPr>
        <p:spPr>
          <a:xfrm>
            <a:off x="470812" y="319526"/>
            <a:ext cx="11721188" cy="60291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it-IT" sz="2000" b="1" dirty="0">
                <a:solidFill>
                  <a:schemeClr val="accent6">
                    <a:lumMod val="75000"/>
                  </a:schemeClr>
                </a:solidFill>
                <a:latin typeface="Times New Roman" panose="02020603050405020304" pitchFamily="18" charset="0"/>
                <a:cs typeface="Times New Roman" panose="02020603050405020304" pitchFamily="18" charset="0"/>
              </a:rPr>
            </a:br>
            <a:r>
              <a:rPr lang="it-IT" sz="2000" cap="small" dirty="0">
                <a:solidFill>
                  <a:srgbClr val="800000"/>
                </a:solidFill>
                <a:latin typeface="Times New Roman" panose="02020603050405020304" pitchFamily="18" charset="0"/>
                <a:cs typeface="Times New Roman" panose="02020603050405020304" pitchFamily="18" charset="0"/>
              </a:rPr>
              <a:t>GESTIONE DEGLI SCARTI NON RICICLABILI E QUALITA’ RACCOLTA DIFFERENZIATA </a:t>
            </a:r>
          </a:p>
          <a:p>
            <a:pPr algn="r"/>
            <a:endParaRPr lang="ru-RU" sz="2000" cap="small" dirty="0">
              <a:solidFill>
                <a:srgbClr val="800000"/>
              </a:solidFill>
              <a:latin typeface="Times New Roman" panose="02020603050405020304" pitchFamily="18" charset="0"/>
              <a:cs typeface="Times New Roman" panose="02020603050405020304" pitchFamily="18" charset="0"/>
            </a:endParaRPr>
          </a:p>
        </p:txBody>
      </p:sp>
      <p:sp>
        <p:nvSpPr>
          <p:cNvPr id="8" name="Rectangle 70">
            <a:extLst>
              <a:ext uri="{FF2B5EF4-FFF2-40B4-BE49-F238E27FC236}">
                <a16:creationId xmlns:a16="http://schemas.microsoft.com/office/drawing/2014/main" id="{87F663DE-414D-9BCD-F105-CDB6F31E29F9}"/>
              </a:ext>
            </a:extLst>
          </p:cNvPr>
          <p:cNvSpPr txBox="1">
            <a:spLocks noChangeArrowheads="1"/>
          </p:cNvSpPr>
          <p:nvPr/>
        </p:nvSpPr>
        <p:spPr>
          <a:xfrm>
            <a:off x="0" y="0"/>
            <a:ext cx="4714875" cy="68312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1pPr>
            <a:lvl2pPr marL="742950" indent="-28575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2pPr>
            <a:lvl3pPr marL="11430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3pPr>
            <a:lvl4pPr marL="16002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4pPr>
            <a:lvl5pPr marL="20574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5pPr>
            <a:lvl6pPr marL="25146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6pPr>
            <a:lvl7pPr marL="29718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7pPr>
            <a:lvl8pPr marL="34290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8pPr>
            <a:lvl9pPr marL="38862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9pPr>
          </a:lstStyle>
          <a:p>
            <a:pPr eaLnBrk="1" hangingPunct="1"/>
            <a:r>
              <a:rPr lang="it-IT" altLang="it-IT" sz="1200" i="1" dirty="0">
                <a:solidFill>
                  <a:schemeClr val="accent6">
                    <a:lumMod val="50000"/>
                  </a:schemeClr>
                </a:solidFill>
                <a:latin typeface="Times New Roman" panose="02020603050405020304" pitchFamily="18" charset="0"/>
                <a:cs typeface="Times New Roman" panose="02020603050405020304" pitchFamily="18" charset="0"/>
              </a:rPr>
              <a:t>Ing. Francesco Sicilia</a:t>
            </a:r>
          </a:p>
          <a:p>
            <a:pPr eaLnBrk="1" hangingPunct="1"/>
            <a:r>
              <a:rPr lang="it-IT" altLang="it-IT" sz="1200" i="1" dirty="0">
                <a:solidFill>
                  <a:schemeClr val="accent6">
                    <a:lumMod val="50000"/>
                  </a:schemeClr>
                </a:solidFill>
                <a:latin typeface="Times New Roman" panose="02020603050405020304" pitchFamily="18" charset="0"/>
                <a:cs typeface="Times New Roman" panose="02020603050405020304" pitchFamily="18" charset="0"/>
              </a:rPr>
              <a:t>Direttore Generale UNIRIMA</a:t>
            </a:r>
          </a:p>
          <a:p>
            <a:pPr eaLnBrk="1" hangingPunct="1"/>
            <a:endParaRPr lang="it-IT" altLang="it-IT" sz="2000" i="1" dirty="0">
              <a:solidFill>
                <a:schemeClr val="accent6">
                  <a:lumMod val="50000"/>
                </a:schemeClr>
              </a:solidFill>
              <a:latin typeface="+mn-lt"/>
            </a:endParaRPr>
          </a:p>
        </p:txBody>
      </p:sp>
      <p:sp>
        <p:nvSpPr>
          <p:cNvPr id="11" name="CasellaDiTesto 10">
            <a:extLst>
              <a:ext uri="{FF2B5EF4-FFF2-40B4-BE49-F238E27FC236}">
                <a16:creationId xmlns:a16="http://schemas.microsoft.com/office/drawing/2014/main" id="{A33F3543-D426-403B-B8D2-18F9FB6426AE}"/>
              </a:ext>
            </a:extLst>
          </p:cNvPr>
          <p:cNvSpPr txBox="1"/>
          <p:nvPr/>
        </p:nvSpPr>
        <p:spPr>
          <a:xfrm>
            <a:off x="148427" y="1112019"/>
            <a:ext cx="11870975" cy="4633961"/>
          </a:xfrm>
          <a:prstGeom prst="rect">
            <a:avLst/>
          </a:prstGeom>
          <a:noFill/>
        </p:spPr>
        <p:txBody>
          <a:bodyPr wrap="square">
            <a:spAutoFit/>
          </a:bodyPr>
          <a:lstStyle/>
          <a:p>
            <a:pPr algn="just">
              <a:lnSpc>
                <a:spcPct val="150000"/>
              </a:lnSpc>
            </a:pPr>
            <a:r>
              <a:rPr lang="it-IT" sz="1600" dirty="0">
                <a:latin typeface="Times New Roman" panose="02020603050405020304" pitchFamily="18" charset="0"/>
                <a:ea typeface="Times New Roman" panose="02020603050405020304" pitchFamily="18" charset="0"/>
              </a:rPr>
              <a:t>Per quanto riguarda il trattamento degli scarti non riciclabili, da un sondaggio effettuato da Unirima sulle imprese associate, è emerso che :</a:t>
            </a:r>
          </a:p>
          <a:p>
            <a:pPr marL="285750" indent="-285750" algn="just">
              <a:lnSpc>
                <a:spcPct val="150000"/>
              </a:lnSpc>
              <a:buFont typeface="Arial" panose="020B0604020202020204" pitchFamily="34" charset="0"/>
              <a:buChar char="•"/>
            </a:pPr>
            <a:r>
              <a:rPr lang="it-IT" sz="1600" dirty="0">
                <a:latin typeface="Times New Roman" panose="02020603050405020304" pitchFamily="18" charset="0"/>
                <a:ea typeface="Times New Roman" panose="02020603050405020304" pitchFamily="18" charset="0"/>
              </a:rPr>
              <a:t>il</a:t>
            </a:r>
            <a:r>
              <a:rPr lang="it-IT" sz="1600" b="1" dirty="0">
                <a:latin typeface="Times New Roman" panose="02020603050405020304" pitchFamily="18" charset="0"/>
                <a:ea typeface="Times New Roman" panose="02020603050405020304" pitchFamily="18" charset="0"/>
              </a:rPr>
              <a:t> 45% </a:t>
            </a:r>
            <a:r>
              <a:rPr lang="it-IT" sz="1600" dirty="0">
                <a:latin typeface="Times New Roman" panose="02020603050405020304" pitchFamily="18" charset="0"/>
                <a:ea typeface="Times New Roman" panose="02020603050405020304" pitchFamily="18" charset="0"/>
              </a:rPr>
              <a:t>delle imprese li conferisce in </a:t>
            </a:r>
            <a:r>
              <a:rPr lang="it-IT" sz="1600" b="1" dirty="0">
                <a:latin typeface="Times New Roman" panose="02020603050405020304" pitchFamily="18" charset="0"/>
                <a:ea typeface="Times New Roman" panose="02020603050405020304" pitchFamily="18" charset="0"/>
              </a:rPr>
              <a:t>discarica</a:t>
            </a:r>
            <a:r>
              <a:rPr lang="it-IT" sz="1600" dirty="0">
                <a:latin typeface="Times New Roman" panose="02020603050405020304" pitchFamily="18" charset="0"/>
                <a:ea typeface="Times New Roman" panose="02020603050405020304" pitchFamily="18" charset="0"/>
              </a:rPr>
              <a:t>; </a:t>
            </a:r>
          </a:p>
          <a:p>
            <a:pPr marL="285750" indent="-285750" algn="just">
              <a:lnSpc>
                <a:spcPct val="150000"/>
              </a:lnSpc>
              <a:buFont typeface="Arial" panose="020B0604020202020204" pitchFamily="34" charset="0"/>
              <a:buChar char="•"/>
            </a:pPr>
            <a:r>
              <a:rPr lang="it-IT" sz="1600" dirty="0">
                <a:latin typeface="Times New Roman" panose="02020603050405020304" pitchFamily="18" charset="0"/>
                <a:ea typeface="Times New Roman" panose="02020603050405020304" pitchFamily="18" charset="0"/>
              </a:rPr>
              <a:t>il </a:t>
            </a:r>
            <a:r>
              <a:rPr lang="it-IT" sz="1600" b="1" dirty="0">
                <a:latin typeface="Times New Roman" panose="02020603050405020304" pitchFamily="18" charset="0"/>
                <a:ea typeface="Times New Roman" panose="02020603050405020304" pitchFamily="18" charset="0"/>
              </a:rPr>
              <a:t>16%</a:t>
            </a:r>
            <a:r>
              <a:rPr lang="it-IT" sz="1600" dirty="0">
                <a:latin typeface="Times New Roman" panose="02020603050405020304" pitchFamily="18" charset="0"/>
                <a:ea typeface="Times New Roman" panose="02020603050405020304" pitchFamily="18" charset="0"/>
              </a:rPr>
              <a:t>, in prevalenza nel Nord, li invia i rifiuti direttamente </a:t>
            </a:r>
            <a:r>
              <a:rPr lang="it-IT" sz="1600" b="1" dirty="0">
                <a:latin typeface="Times New Roman" panose="02020603050405020304" pitchFamily="18" charset="0"/>
                <a:ea typeface="Times New Roman" panose="02020603050405020304" pitchFamily="18" charset="0"/>
              </a:rPr>
              <a:t>a recupero di energia</a:t>
            </a:r>
            <a:r>
              <a:rPr lang="it-IT" sz="1600" dirty="0">
                <a:latin typeface="Times New Roman" panose="02020603050405020304" pitchFamily="18" charset="0"/>
                <a:ea typeface="Times New Roman" panose="02020603050405020304" pitchFamily="18" charset="0"/>
              </a:rPr>
              <a:t>.</a:t>
            </a:r>
            <a:endParaRPr lang="it-IT" sz="1600" dirty="0">
              <a:effectLst/>
              <a:latin typeface="Times New Roman" panose="02020603050405020304" pitchFamily="18" charset="0"/>
              <a:ea typeface="Times New Roman" panose="02020603050405020304" pitchFamily="18" charset="0"/>
            </a:endParaRPr>
          </a:p>
          <a:p>
            <a:pPr algn="just">
              <a:lnSpc>
                <a:spcPct val="150000"/>
              </a:lnSpc>
            </a:pPr>
            <a:endParaRPr lang="it-IT" sz="1600" dirty="0">
              <a:effectLst/>
              <a:latin typeface="Times New Roman" panose="02020603050405020304" pitchFamily="18" charset="0"/>
              <a:ea typeface="Times New Roman" panose="02020603050405020304" pitchFamily="18" charset="0"/>
            </a:endParaRPr>
          </a:p>
          <a:p>
            <a:pPr algn="just">
              <a:lnSpc>
                <a:spcPct val="150000"/>
              </a:lnSpc>
            </a:pPr>
            <a:r>
              <a:rPr lang="it-IT" sz="1600" dirty="0">
                <a:effectLst/>
                <a:latin typeface="Times New Roman" panose="02020603050405020304" pitchFamily="18" charset="0"/>
                <a:ea typeface="Times New Roman" panose="02020603050405020304" pitchFamily="18" charset="0"/>
              </a:rPr>
              <a:t>Il Programma Nazionale per la Gestione dei Rifiuti (PNGR) individua nei rifiuti EER 19 12 12 uno dei flussi strategici su cui concentrare la programmazione regionale, rilevando una distribuzione geografica disomogenea degli impianti di recupero di energia tra le diverse regioni a livello di numero, capacità autorizzata e tecnologie impiegate</a:t>
            </a:r>
            <a:r>
              <a:rPr lang="it-IT" sz="1600" dirty="0">
                <a:latin typeface="Times New Roman" panose="02020603050405020304" pitchFamily="18" charset="0"/>
                <a:ea typeface="Times New Roman" panose="02020603050405020304" pitchFamily="18" charset="0"/>
              </a:rPr>
              <a:t>, mentre </a:t>
            </a:r>
            <a:r>
              <a:rPr lang="it-IT" sz="1600" b="1" dirty="0">
                <a:latin typeface="Times New Roman" panose="02020603050405020304" pitchFamily="18" charset="0"/>
                <a:ea typeface="Times New Roman" panose="02020603050405020304" pitchFamily="18" charset="0"/>
              </a:rPr>
              <a:t>la discarica resta ancora la principale destinazione</a:t>
            </a:r>
            <a:r>
              <a:rPr lang="it-IT" sz="1600" dirty="0">
                <a:latin typeface="Times New Roman" panose="02020603050405020304" pitchFamily="18" charset="0"/>
                <a:ea typeface="Times New Roman" panose="02020603050405020304" pitchFamily="18" charset="0"/>
              </a:rPr>
              <a:t>.</a:t>
            </a:r>
          </a:p>
          <a:p>
            <a:pPr algn="just">
              <a:lnSpc>
                <a:spcPct val="150000"/>
              </a:lnSpc>
            </a:pPr>
            <a:endParaRPr lang="it-IT" sz="1600" dirty="0">
              <a:effectLst/>
              <a:latin typeface="Times New Roman" panose="02020603050405020304" pitchFamily="18" charset="0"/>
              <a:ea typeface="Times New Roman" panose="02020603050405020304" pitchFamily="18" charset="0"/>
            </a:endParaRPr>
          </a:p>
          <a:p>
            <a:pPr algn="just">
              <a:lnSpc>
                <a:spcPct val="150000"/>
              </a:lnSpc>
            </a:pPr>
            <a:r>
              <a:rPr lang="it-IT" sz="1600" dirty="0">
                <a:latin typeface="Times New Roman" panose="02020603050405020304" pitchFamily="18" charset="0"/>
                <a:ea typeface="Times New Roman" panose="02020603050405020304" pitchFamily="18" charset="0"/>
              </a:rPr>
              <a:t>E’ quindi necessario</a:t>
            </a:r>
            <a:r>
              <a:rPr lang="it-IT" sz="1600" dirty="0">
                <a:effectLst/>
                <a:latin typeface="Times New Roman" panose="02020603050405020304" pitchFamily="18" charset="0"/>
                <a:ea typeface="Times New Roman" panose="02020603050405020304" pitchFamily="18" charset="0"/>
              </a:rPr>
              <a:t>:</a:t>
            </a:r>
          </a:p>
          <a:p>
            <a:pPr marL="342900" lvl="0" indent="-342900" algn="just">
              <a:lnSpc>
                <a:spcPct val="150000"/>
              </a:lnSpc>
              <a:buFont typeface="Times New Roman" panose="02020603050405020304" pitchFamily="18" charset="0"/>
              <a:buChar char="•"/>
            </a:pPr>
            <a:r>
              <a:rPr lang="it-IT" sz="1600" b="1" dirty="0">
                <a:effectLst/>
                <a:latin typeface="Times New Roman" panose="02020603050405020304" pitchFamily="18" charset="0"/>
                <a:ea typeface="Times New Roman" panose="02020603050405020304" pitchFamily="18" charset="0"/>
              </a:rPr>
              <a:t>aumentare</a:t>
            </a:r>
            <a:r>
              <a:rPr lang="it-IT" sz="1600" dirty="0">
                <a:effectLst/>
                <a:latin typeface="Times New Roman" panose="02020603050405020304" pitchFamily="18" charset="0"/>
                <a:ea typeface="Times New Roman" panose="02020603050405020304" pitchFamily="18" charset="0"/>
              </a:rPr>
              <a:t> quantità e </a:t>
            </a:r>
            <a:r>
              <a:rPr lang="it-IT" sz="1600" b="1" dirty="0">
                <a:effectLst/>
                <a:latin typeface="Times New Roman" panose="02020603050405020304" pitchFamily="18" charset="0"/>
                <a:ea typeface="Times New Roman" panose="02020603050405020304" pitchFamily="18" charset="0"/>
              </a:rPr>
              <a:t>qualità della raccolta differenziata</a:t>
            </a:r>
            <a:r>
              <a:rPr lang="it-IT" sz="1600" dirty="0">
                <a:effectLst/>
                <a:latin typeface="Times New Roman" panose="02020603050405020304" pitchFamily="18" charset="0"/>
                <a:ea typeface="Times New Roman" panose="02020603050405020304" pitchFamily="18" charset="0"/>
              </a:rPr>
              <a:t> per ridurre gli scarti derivanti dalle operazioni di recupero di materia;</a:t>
            </a:r>
          </a:p>
          <a:p>
            <a:pPr marL="342900" lvl="0" indent="-342900" algn="just">
              <a:lnSpc>
                <a:spcPct val="150000"/>
              </a:lnSpc>
              <a:spcBef>
                <a:spcPts val="1200"/>
              </a:spcBef>
              <a:buFont typeface="Times New Roman" panose="02020603050405020304" pitchFamily="18" charset="0"/>
              <a:buChar char="•"/>
            </a:pPr>
            <a:r>
              <a:rPr lang="it-IT" sz="1600" b="1" dirty="0">
                <a:latin typeface="Times New Roman" panose="02020603050405020304" pitchFamily="18" charset="0"/>
                <a:ea typeface="Times New Roman" panose="02020603050405020304" pitchFamily="18" charset="0"/>
              </a:rPr>
              <a:t>r</a:t>
            </a:r>
            <a:r>
              <a:rPr lang="it-IT" sz="1600" b="1" dirty="0">
                <a:effectLst/>
                <a:latin typeface="Times New Roman" panose="02020603050405020304" pitchFamily="18" charset="0"/>
                <a:ea typeface="Times New Roman" panose="02020603050405020304" pitchFamily="18" charset="0"/>
              </a:rPr>
              <a:t>idurre lo smaltimento in discarica </a:t>
            </a:r>
            <a:r>
              <a:rPr lang="it-IT" sz="1600" dirty="0">
                <a:effectLst/>
                <a:latin typeface="Times New Roman" panose="02020603050405020304" pitchFamily="18" charset="0"/>
                <a:ea typeface="Times New Roman" panose="02020603050405020304" pitchFamily="18" charset="0"/>
              </a:rPr>
              <a:t>e definire il fabbisogno impiantistico per il trattamento degli scarti, in linea con la gerarchia gestione dei rifiuti.</a:t>
            </a:r>
          </a:p>
        </p:txBody>
      </p:sp>
    </p:spTree>
    <p:extLst>
      <p:ext uri="{BB962C8B-B14F-4D97-AF65-F5344CB8AC3E}">
        <p14:creationId xmlns:p14="http://schemas.microsoft.com/office/powerpoint/2010/main" val="39718914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279355" y="1507667"/>
            <a:ext cx="6096000" cy="4047262"/>
          </a:xfrm>
          <a:prstGeom prst="rect">
            <a:avLst/>
          </a:prstGeom>
        </p:spPr>
        <p:txBody>
          <a:bodyPr>
            <a:spAutoFit/>
          </a:bodyPr>
          <a:lstStyle/>
          <a:p>
            <a:pPr algn="ctr"/>
            <a:r>
              <a:rPr lang="it-IT" sz="2800" b="1" cap="small" dirty="0">
                <a:solidFill>
                  <a:srgbClr val="800000"/>
                </a:solidFill>
                <a:latin typeface="Times New Roman" panose="02020603050405020304" pitchFamily="18" charset="0"/>
                <a:ea typeface="+mj-ea"/>
                <a:cs typeface="Times New Roman" panose="02020603050405020304" pitchFamily="18" charset="0"/>
              </a:rPr>
              <a:t>Grazie per l’attenzione</a:t>
            </a:r>
          </a:p>
          <a:p>
            <a:pPr algn="ctr"/>
            <a:endParaRPr lang="it-IT" sz="2700" cap="small" dirty="0">
              <a:solidFill>
                <a:srgbClr val="800000"/>
              </a:solidFill>
              <a:latin typeface="Times New Roman" panose="02020603050405020304" pitchFamily="18" charset="0"/>
              <a:ea typeface="+mj-ea"/>
              <a:cs typeface="Times New Roman" panose="02020603050405020304" pitchFamily="18" charset="0"/>
            </a:endParaRPr>
          </a:p>
          <a:p>
            <a:pPr algn="ctr"/>
            <a:endParaRPr lang="it-IT" sz="2700" cap="small" dirty="0">
              <a:solidFill>
                <a:srgbClr val="800000"/>
              </a:solidFill>
              <a:ea typeface="+mj-ea"/>
              <a:cs typeface="+mj-cs"/>
            </a:endParaRPr>
          </a:p>
          <a:p>
            <a:pPr algn="ctr"/>
            <a:endParaRPr lang="it-IT" sz="2700" cap="small" dirty="0">
              <a:solidFill>
                <a:srgbClr val="800000"/>
              </a:solidFill>
              <a:ea typeface="+mj-ea"/>
              <a:cs typeface="+mj-cs"/>
            </a:endParaRPr>
          </a:p>
          <a:p>
            <a:pPr algn="ctr"/>
            <a:endParaRPr lang="it-IT" sz="2700" cap="small" dirty="0">
              <a:solidFill>
                <a:srgbClr val="800000"/>
              </a:solidFill>
              <a:ea typeface="+mj-ea"/>
              <a:cs typeface="+mj-cs"/>
            </a:endParaRPr>
          </a:p>
          <a:p>
            <a:pPr algn="ctr"/>
            <a:endParaRPr lang="it-IT" sz="2700" cap="small" dirty="0">
              <a:solidFill>
                <a:srgbClr val="800000"/>
              </a:solidFill>
              <a:ea typeface="+mj-ea"/>
              <a:cs typeface="+mj-cs"/>
            </a:endParaRPr>
          </a:p>
          <a:p>
            <a:pPr algn="ctr"/>
            <a:r>
              <a:rPr lang="it-IT" sz="2700" cap="small" dirty="0">
                <a:solidFill>
                  <a:srgbClr val="800000"/>
                </a:solidFill>
                <a:ea typeface="+mj-ea"/>
                <a:cs typeface="+mj-cs"/>
                <a:hlinkClick r:id="rId2"/>
              </a:rPr>
              <a:t>www.unirima.it</a:t>
            </a:r>
            <a:endParaRPr lang="it-IT" sz="2700" cap="small" dirty="0">
              <a:solidFill>
                <a:srgbClr val="800000"/>
              </a:solidFill>
              <a:ea typeface="+mj-ea"/>
              <a:cs typeface="+mj-cs"/>
            </a:endParaRPr>
          </a:p>
          <a:p>
            <a:pPr algn="ctr"/>
            <a:endParaRPr lang="it-IT" sz="1400" cap="small" dirty="0">
              <a:solidFill>
                <a:srgbClr val="800000"/>
              </a:solidFill>
              <a:ea typeface="+mj-ea"/>
              <a:cs typeface="+mj-cs"/>
            </a:endParaRPr>
          </a:p>
          <a:p>
            <a:pPr algn="ctr"/>
            <a:r>
              <a:rPr lang="it-IT" sz="2700" cap="small" dirty="0">
                <a:solidFill>
                  <a:srgbClr val="800000"/>
                </a:solidFill>
                <a:ea typeface="+mj-ea"/>
                <a:cs typeface="+mj-cs"/>
                <a:hlinkClick r:id="rId3"/>
              </a:rPr>
              <a:t>unirima@unirima.it</a:t>
            </a:r>
            <a:endParaRPr lang="it-IT" sz="2700" cap="small" dirty="0">
              <a:solidFill>
                <a:srgbClr val="800000"/>
              </a:solidFill>
              <a:ea typeface="+mj-ea"/>
              <a:cs typeface="+mj-cs"/>
            </a:endParaRPr>
          </a:p>
          <a:p>
            <a:pPr algn="ctr"/>
            <a:endParaRPr lang="ru-RU" sz="2700" cap="small" dirty="0">
              <a:solidFill>
                <a:srgbClr val="800000"/>
              </a:solidFill>
              <a:ea typeface="+mj-ea"/>
              <a:cs typeface="+mj-cs"/>
            </a:endParaRPr>
          </a:p>
        </p:txBody>
      </p:sp>
      <p:sp>
        <p:nvSpPr>
          <p:cNvPr id="2" name="Footer Placeholder 3">
            <a:extLst>
              <a:ext uri="{FF2B5EF4-FFF2-40B4-BE49-F238E27FC236}">
                <a16:creationId xmlns:a16="http://schemas.microsoft.com/office/drawing/2014/main" id="{D08C8F60-8CFB-5D96-DBA9-6E598D133488}"/>
              </a:ext>
            </a:extLst>
          </p:cNvPr>
          <p:cNvSpPr>
            <a:spLocks noGrp="1"/>
          </p:cNvSpPr>
          <p:nvPr>
            <p:ph type="ftr" sz="quarter" idx="11"/>
          </p:nvPr>
        </p:nvSpPr>
        <p:spPr>
          <a:xfrm>
            <a:off x="2363726" y="6087605"/>
            <a:ext cx="8155330" cy="770395"/>
          </a:xfrm>
          <a:solidFill>
            <a:schemeClr val="accent6">
              <a:alpha val="75000"/>
            </a:schemeClr>
          </a:solidFill>
        </p:spPr>
        <p:txBody>
          <a:bodyPr/>
          <a:lstStyle/>
          <a:p>
            <a:r>
              <a:rPr lang="it-IT" sz="1250" b="1" dirty="0">
                <a:solidFill>
                  <a:schemeClr val="accent2">
                    <a:lumMod val="75000"/>
                  </a:schemeClr>
                </a:solidFill>
              </a:rPr>
              <a:t>|</a:t>
            </a:r>
            <a:r>
              <a:rPr lang="it-IT" sz="1250" b="1" dirty="0">
                <a:solidFill>
                  <a:schemeClr val="bg1"/>
                </a:solidFill>
              </a:rPr>
              <a:t> www.unirima.it </a:t>
            </a:r>
            <a:r>
              <a:rPr lang="it-IT" sz="1250" b="1" dirty="0">
                <a:solidFill>
                  <a:schemeClr val="accent2">
                    <a:lumMod val="75000"/>
                  </a:schemeClr>
                </a:solidFill>
              </a:rPr>
              <a:t>|</a:t>
            </a:r>
            <a:r>
              <a:rPr lang="it-IT" sz="1250" b="1" dirty="0">
                <a:solidFill>
                  <a:schemeClr val="bg1"/>
                </a:solidFill>
              </a:rPr>
              <a:t> Unione Nazionale Imprese Raccolta, Recupero, Riciclo e Commercio dei Maceri e altri Materiali </a:t>
            </a:r>
            <a:r>
              <a:rPr lang="it-IT" sz="1250" b="1" dirty="0">
                <a:solidFill>
                  <a:schemeClr val="accent2">
                    <a:lumMod val="75000"/>
                  </a:schemeClr>
                </a:solidFill>
              </a:rPr>
              <a:t>|</a:t>
            </a:r>
          </a:p>
          <a:p>
            <a:r>
              <a:rPr lang="it-IT" sz="1250" b="1" dirty="0">
                <a:solidFill>
                  <a:schemeClr val="accent6">
                    <a:lumMod val="50000"/>
                  </a:schemeClr>
                </a:solidFill>
              </a:rPr>
              <a:t>|</a:t>
            </a:r>
            <a:r>
              <a:rPr lang="it-IT" sz="1250" b="1" dirty="0">
                <a:solidFill>
                  <a:schemeClr val="bg1"/>
                </a:solidFill>
              </a:rPr>
              <a:t> </a:t>
            </a:r>
            <a:r>
              <a:rPr lang="es-ES" sz="1250" b="1" dirty="0">
                <a:solidFill>
                  <a:schemeClr val="bg1"/>
                </a:solidFill>
              </a:rPr>
              <a:t>Piazza Buenos Aires, 5 - 00198 Roma</a:t>
            </a:r>
            <a:r>
              <a:rPr lang="it-IT" sz="1250" b="1" dirty="0">
                <a:solidFill>
                  <a:schemeClr val="accent6">
                    <a:lumMod val="50000"/>
                  </a:schemeClr>
                </a:solidFill>
              </a:rPr>
              <a:t>|</a:t>
            </a:r>
            <a:endParaRPr lang="ru-RU" sz="1250" b="1" dirty="0">
              <a:solidFill>
                <a:schemeClr val="accent6">
                  <a:lumMod val="50000"/>
                </a:schemeClr>
              </a:solidFill>
            </a:endParaRPr>
          </a:p>
        </p:txBody>
      </p:sp>
      <p:pic>
        <p:nvPicPr>
          <p:cNvPr id="5" name="Immagine 4" descr="Immagine che contiene testo, biglietto da visita, design, schermata&#10;&#10;Descrizione generata automaticamente">
            <a:extLst>
              <a:ext uri="{FF2B5EF4-FFF2-40B4-BE49-F238E27FC236}">
                <a16:creationId xmlns:a16="http://schemas.microsoft.com/office/drawing/2014/main" id="{69FC5A78-8F0B-0F03-2419-F09B419FCD38}"/>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980" t="23677" r="4264" b="8958"/>
          <a:stretch/>
        </p:blipFill>
        <p:spPr>
          <a:xfrm>
            <a:off x="2683829" y="2093204"/>
            <a:ext cx="6824341" cy="1640455"/>
          </a:xfrm>
          <a:prstGeom prst="rect">
            <a:avLst/>
          </a:prstGeom>
        </p:spPr>
      </p:pic>
    </p:spTree>
    <p:extLst>
      <p:ext uri="{BB962C8B-B14F-4D97-AF65-F5344CB8AC3E}">
        <p14:creationId xmlns:p14="http://schemas.microsoft.com/office/powerpoint/2010/main" val="127893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9382" y="315467"/>
            <a:ext cx="10832618" cy="1325563"/>
          </a:xfrm>
        </p:spPr>
        <p:txBody>
          <a:bodyPr>
            <a:normAutofit/>
          </a:bodyPr>
          <a:lstStyle/>
          <a:p>
            <a:pPr algn="ctr"/>
            <a:r>
              <a:rPr lang="it-IT" altLang="it-IT" sz="2700" cap="small" dirty="0">
                <a:solidFill>
                  <a:srgbClr val="800000"/>
                </a:solidFill>
                <a:latin typeface="Times New Roman" panose="02020603050405020304" pitchFamily="18" charset="0"/>
                <a:cs typeface="Times New Roman" panose="02020603050405020304" pitchFamily="18" charset="0"/>
              </a:rPr>
              <a:t>UNIRIMA</a:t>
            </a:r>
            <a:br>
              <a:rPr lang="it-IT" altLang="it-IT" sz="2700" cap="small" dirty="0">
                <a:solidFill>
                  <a:srgbClr val="800000"/>
                </a:solidFill>
                <a:latin typeface="Times New Roman" panose="02020603050405020304" pitchFamily="18" charset="0"/>
                <a:cs typeface="Times New Roman" panose="02020603050405020304" pitchFamily="18" charset="0"/>
              </a:rPr>
            </a:br>
            <a:r>
              <a:rPr lang="it-IT" altLang="it-IT" sz="2700" cap="small" dirty="0">
                <a:solidFill>
                  <a:srgbClr val="800000"/>
                </a:solidFill>
                <a:latin typeface="Times New Roman" panose="02020603050405020304" pitchFamily="18" charset="0"/>
                <a:cs typeface="Times New Roman" panose="02020603050405020304" pitchFamily="18" charset="0"/>
              </a:rPr>
              <a:t>Unione Nazionale Imprese Raccolta, Recupero, Riciclo e Commercio dei Maceri e altri Materiali</a:t>
            </a:r>
            <a:endParaRPr lang="ru-RU" sz="2700" b="1" dirty="0">
              <a:solidFill>
                <a:schemeClr val="accent6">
                  <a:lumMod val="75000"/>
                </a:schemeClr>
              </a:solidFill>
              <a:latin typeface="Times New Roman" panose="02020603050405020304" pitchFamily="18" charset="0"/>
              <a:cs typeface="Times New Roman" panose="02020603050405020304" pitchFamily="18" charset="0"/>
            </a:endParaRPr>
          </a:p>
        </p:txBody>
      </p:sp>
      <p:pic>
        <p:nvPicPr>
          <p:cNvPr id="1026" name="Picture 2" descr="Unirima_Logo_202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209429" y="5906263"/>
            <a:ext cx="2626971" cy="85744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70">
            <a:extLst>
              <a:ext uri="{FF2B5EF4-FFF2-40B4-BE49-F238E27FC236}">
                <a16:creationId xmlns:a16="http://schemas.microsoft.com/office/drawing/2014/main" id="{340B3E52-C6FA-8B46-ADFC-C4E24A1124B2}"/>
              </a:ext>
            </a:extLst>
          </p:cNvPr>
          <p:cNvSpPr txBox="1">
            <a:spLocks noChangeArrowheads="1"/>
          </p:cNvSpPr>
          <p:nvPr/>
        </p:nvSpPr>
        <p:spPr>
          <a:xfrm>
            <a:off x="0" y="0"/>
            <a:ext cx="4714875" cy="68312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1pPr>
            <a:lvl2pPr marL="742950" indent="-28575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2pPr>
            <a:lvl3pPr marL="11430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3pPr>
            <a:lvl4pPr marL="16002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4pPr>
            <a:lvl5pPr marL="20574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5pPr>
            <a:lvl6pPr marL="25146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6pPr>
            <a:lvl7pPr marL="29718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7pPr>
            <a:lvl8pPr marL="34290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8pPr>
            <a:lvl9pPr marL="38862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9pPr>
          </a:lstStyle>
          <a:p>
            <a:pPr eaLnBrk="1" hangingPunct="1"/>
            <a:r>
              <a:rPr lang="it-IT" altLang="it-IT" sz="1200" i="1" dirty="0">
                <a:solidFill>
                  <a:schemeClr val="accent6">
                    <a:lumMod val="50000"/>
                  </a:schemeClr>
                </a:solidFill>
                <a:latin typeface="Times New Roman" panose="02020603050405020304" pitchFamily="18" charset="0"/>
                <a:cs typeface="Times New Roman" panose="02020603050405020304" pitchFamily="18" charset="0"/>
              </a:rPr>
              <a:t>Ing. Francesco Sicilia</a:t>
            </a:r>
          </a:p>
          <a:p>
            <a:pPr eaLnBrk="1" hangingPunct="1"/>
            <a:r>
              <a:rPr lang="it-IT" altLang="it-IT" sz="1200" i="1" dirty="0">
                <a:solidFill>
                  <a:schemeClr val="accent6">
                    <a:lumMod val="50000"/>
                  </a:schemeClr>
                </a:solidFill>
                <a:latin typeface="Times New Roman" panose="02020603050405020304" pitchFamily="18" charset="0"/>
                <a:cs typeface="Times New Roman" panose="02020603050405020304" pitchFamily="18" charset="0"/>
              </a:rPr>
              <a:t>Direttore Generale UNIRIMA</a:t>
            </a:r>
          </a:p>
          <a:p>
            <a:pPr eaLnBrk="1" hangingPunct="1"/>
            <a:endParaRPr lang="it-IT" altLang="it-IT" sz="2000" i="1" dirty="0">
              <a:solidFill>
                <a:schemeClr val="accent6">
                  <a:lumMod val="50000"/>
                </a:schemeClr>
              </a:solidFill>
              <a:latin typeface="+mn-lt"/>
            </a:endParaRPr>
          </a:p>
          <a:p>
            <a:pPr eaLnBrk="1" hangingPunct="1"/>
            <a:endParaRPr lang="it-IT" altLang="it-IT" sz="2000" i="1" dirty="0">
              <a:solidFill>
                <a:schemeClr val="accent6">
                  <a:lumMod val="50000"/>
                </a:schemeClr>
              </a:solidFill>
              <a:latin typeface="+mn-lt"/>
            </a:endParaRPr>
          </a:p>
        </p:txBody>
      </p:sp>
      <p:sp>
        <p:nvSpPr>
          <p:cNvPr id="5" name="Right Arrow Callout 4"/>
          <p:cNvSpPr/>
          <p:nvPr/>
        </p:nvSpPr>
        <p:spPr>
          <a:xfrm>
            <a:off x="838199" y="1825625"/>
            <a:ext cx="2599481" cy="2040319"/>
          </a:xfrm>
          <a:prstGeom prst="rightArrowCallout">
            <a:avLst/>
          </a:prstGeom>
          <a:solidFill>
            <a:schemeClr val="accent6">
              <a:lumMod val="75000"/>
            </a:schemeClr>
          </a:solidFill>
        </p:spPr>
        <p:style>
          <a:lnRef idx="3">
            <a:schemeClr val="lt1"/>
          </a:lnRef>
          <a:fillRef idx="1">
            <a:schemeClr val="accent6"/>
          </a:fillRef>
          <a:effectRef idx="1">
            <a:schemeClr val="accent6"/>
          </a:effectRef>
          <a:fontRef idx="minor">
            <a:schemeClr val="lt1"/>
          </a:fontRef>
        </p:style>
        <p:txBody>
          <a:bodyPr rtlCol="0" anchor="ctr"/>
          <a:lstStyle/>
          <a:p>
            <a:pPr algn="ctr"/>
            <a:r>
              <a:rPr lang="it-IT" b="1" dirty="0">
                <a:latin typeface="Times New Roman" panose="02020603050405020304" pitchFamily="18" charset="0"/>
                <a:cs typeface="Times New Roman" panose="02020603050405020304" pitchFamily="18" charset="0"/>
              </a:rPr>
              <a:t>CHI SIAMO</a:t>
            </a:r>
            <a:endParaRPr lang="ru-RU" b="1" dirty="0">
              <a:latin typeface="Times New Roman" panose="02020603050405020304" pitchFamily="18" charset="0"/>
              <a:cs typeface="Times New Roman" panose="02020603050405020304" pitchFamily="18" charset="0"/>
            </a:endParaRPr>
          </a:p>
        </p:txBody>
      </p:sp>
      <p:sp>
        <p:nvSpPr>
          <p:cNvPr id="8" name="Rectangle 7"/>
          <p:cNvSpPr/>
          <p:nvPr/>
        </p:nvSpPr>
        <p:spPr>
          <a:xfrm>
            <a:off x="3437680" y="1825625"/>
            <a:ext cx="7916120" cy="2040319"/>
          </a:xfrm>
          <a:prstGeom prst="rect">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marL="42863" indent="-33338" algn="just">
              <a:defRPr/>
            </a:pPr>
            <a:r>
              <a:rPr lang="it-IT" altLang="it-IT" b="1" kern="0" dirty="0">
                <a:solidFill>
                  <a:schemeClr val="accent6">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UNIRIMA</a:t>
            </a:r>
            <a:r>
              <a:rPr lang="it-IT" altLang="it-IT" kern="0" dirty="0">
                <a:solidFill>
                  <a:schemeClr val="accent6">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è un’</a:t>
            </a:r>
            <a:r>
              <a:rPr lang="it-IT" altLang="it-IT" u="sng" kern="0" dirty="0">
                <a:solidFill>
                  <a:schemeClr val="accent6">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associazione autonoma</a:t>
            </a:r>
            <a:r>
              <a:rPr lang="it-IT" altLang="it-IT" kern="0" dirty="0">
                <a:solidFill>
                  <a:schemeClr val="accent6">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nata dalla fusione di </a:t>
            </a:r>
            <a:r>
              <a:rPr lang="it-IT" altLang="it-IT" b="1" kern="0" dirty="0">
                <a:solidFill>
                  <a:schemeClr val="accent6">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Unionmaceri</a:t>
            </a:r>
            <a:r>
              <a:rPr lang="it-IT" altLang="it-IT" kern="0" dirty="0">
                <a:solidFill>
                  <a:schemeClr val="accent6">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e </a:t>
            </a:r>
            <a:r>
              <a:rPr lang="it-IT" altLang="it-IT" b="1" kern="0" dirty="0">
                <a:solidFill>
                  <a:schemeClr val="accent6">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Federmacero</a:t>
            </a:r>
            <a:r>
              <a:rPr lang="it-IT" altLang="it-IT" kern="0" dirty="0">
                <a:solidFill>
                  <a:schemeClr val="accent6">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le due principali associazioni operanti nel settore della carta da macero,  per dare  voce unitaria alle due anime del settore  gli “</a:t>
            </a:r>
            <a:r>
              <a:rPr lang="it-IT" altLang="it-IT" b="1" i="1" kern="0" dirty="0">
                <a:solidFill>
                  <a:schemeClr val="accent6">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Impianti di Recupero/Riciclo carta</a:t>
            </a:r>
            <a:r>
              <a:rPr lang="it-IT" altLang="it-IT" kern="0" dirty="0">
                <a:solidFill>
                  <a:schemeClr val="accent6">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ed i “</a:t>
            </a:r>
            <a:r>
              <a:rPr lang="it-IT" altLang="it-IT" b="1" i="1" kern="0" dirty="0">
                <a:solidFill>
                  <a:schemeClr val="accent6">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Commercianti di carta da macero</a:t>
            </a:r>
            <a:r>
              <a:rPr lang="it-IT" altLang="it-IT" kern="0" dirty="0">
                <a:solidFill>
                  <a:schemeClr val="accent6">
                    <a:lumMod val="50000"/>
                  </a:schemeClr>
                </a:solidFill>
                <a:latin typeface="Times New Roman" panose="02020603050405020304" pitchFamily="18" charset="0"/>
                <a:ea typeface="ＭＳ Ｐゴシック" panose="020B0600070205080204" pitchFamily="34" charset="-128"/>
                <a:cs typeface="Times New Roman" panose="02020603050405020304" pitchFamily="18" charset="0"/>
              </a:rPr>
              <a:t>”.</a:t>
            </a:r>
          </a:p>
        </p:txBody>
      </p:sp>
      <p:sp>
        <p:nvSpPr>
          <p:cNvPr id="10" name="Rectangle 9"/>
          <p:cNvSpPr/>
          <p:nvPr/>
        </p:nvSpPr>
        <p:spPr>
          <a:xfrm>
            <a:off x="3437680" y="3865944"/>
            <a:ext cx="7916120" cy="1689904"/>
          </a:xfrm>
          <a:prstGeom prst="rect">
            <a:avLst/>
          </a:prstGeom>
          <a:solidFill>
            <a:schemeClr val="accent4">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r>
              <a:rPr lang="it-IT" dirty="0">
                <a:solidFill>
                  <a:schemeClr val="accent6">
                    <a:lumMod val="50000"/>
                  </a:schemeClr>
                </a:solidFill>
                <a:latin typeface="Times New Roman" panose="02020603050405020304" pitchFamily="18" charset="0"/>
                <a:cs typeface="Times New Roman" panose="02020603050405020304" pitchFamily="18" charset="0"/>
              </a:rPr>
              <a:t>L’intero settore conta circa 700 impianti, con una produzione di circa 6,6 milioni di tonnellate </a:t>
            </a:r>
            <a:r>
              <a:rPr lang="it-IT" b="1" dirty="0">
                <a:solidFill>
                  <a:schemeClr val="accent6">
                    <a:lumMod val="50000"/>
                  </a:schemeClr>
                </a:solidFill>
                <a:latin typeface="Times New Roman" panose="02020603050405020304" pitchFamily="18" charset="0"/>
                <a:cs typeface="Times New Roman" panose="02020603050405020304" pitchFamily="18" charset="0"/>
              </a:rPr>
              <a:t>carta da macero</a:t>
            </a:r>
            <a:r>
              <a:rPr lang="it-IT" dirty="0">
                <a:solidFill>
                  <a:schemeClr val="accent6">
                    <a:lumMod val="50000"/>
                  </a:schemeClr>
                </a:solidFill>
                <a:latin typeface="Times New Roman" panose="02020603050405020304" pitchFamily="18" charset="0"/>
                <a:cs typeface="Times New Roman" panose="02020603050405020304" pitchFamily="18" charset="0"/>
              </a:rPr>
              <a:t>. </a:t>
            </a:r>
            <a:r>
              <a:rPr lang="it-IT" b="1" dirty="0">
                <a:solidFill>
                  <a:schemeClr val="accent6">
                    <a:lumMod val="50000"/>
                  </a:schemeClr>
                </a:solidFill>
                <a:latin typeface="Times New Roman" panose="02020603050405020304" pitchFamily="18" charset="0"/>
                <a:cs typeface="Times New Roman" panose="02020603050405020304" pitchFamily="18" charset="0"/>
              </a:rPr>
              <a:t>UNIRIMA </a:t>
            </a:r>
            <a:r>
              <a:rPr lang="it-IT" dirty="0">
                <a:solidFill>
                  <a:schemeClr val="accent6">
                    <a:lumMod val="50000"/>
                  </a:schemeClr>
                </a:solidFill>
                <a:latin typeface="Times New Roman" panose="02020603050405020304" pitchFamily="18" charset="0"/>
                <a:cs typeface="Times New Roman" panose="02020603050405020304" pitchFamily="18" charset="0"/>
              </a:rPr>
              <a:t>è la principale e più grande federazione italiana di imprese di tale comparto industriale e si pone come punto di riferimento di questo comparto storico dell’industria “green” italiana che fin dalla sua origine ha rappresentato un perfetto esempio di economia circolare</a:t>
            </a:r>
            <a:r>
              <a:rPr lang="it-IT" dirty="0">
                <a:solidFill>
                  <a:schemeClr val="accent6">
                    <a:lumMod val="50000"/>
                  </a:schemeClr>
                </a:solidFill>
              </a:rPr>
              <a:t>.</a:t>
            </a:r>
            <a:endParaRPr lang="ru-RU" dirty="0">
              <a:solidFill>
                <a:schemeClr val="accent6">
                  <a:lumMod val="50000"/>
                </a:schemeClr>
              </a:solidFill>
            </a:endParaRPr>
          </a:p>
        </p:txBody>
      </p:sp>
      <p:sp>
        <p:nvSpPr>
          <p:cNvPr id="3" name="Footer Placeholder 3">
            <a:extLst>
              <a:ext uri="{FF2B5EF4-FFF2-40B4-BE49-F238E27FC236}">
                <a16:creationId xmlns:a16="http://schemas.microsoft.com/office/drawing/2014/main" id="{EB268D87-C0EE-F8FB-DD71-515D07A92AA8}"/>
              </a:ext>
            </a:extLst>
          </p:cNvPr>
          <p:cNvSpPr>
            <a:spLocks noGrp="1"/>
          </p:cNvSpPr>
          <p:nvPr>
            <p:ph type="ftr" sz="quarter" idx="11"/>
          </p:nvPr>
        </p:nvSpPr>
        <p:spPr>
          <a:xfrm>
            <a:off x="0" y="6087605"/>
            <a:ext cx="8155330" cy="770395"/>
          </a:xfrm>
          <a:solidFill>
            <a:schemeClr val="accent6">
              <a:alpha val="75000"/>
            </a:schemeClr>
          </a:solidFill>
        </p:spPr>
        <p:txBody>
          <a:bodyPr/>
          <a:lstStyle/>
          <a:p>
            <a:pPr algn="l"/>
            <a:r>
              <a:rPr lang="it-IT" sz="1250" b="1" dirty="0">
                <a:solidFill>
                  <a:schemeClr val="accent2">
                    <a:lumMod val="75000"/>
                  </a:schemeClr>
                </a:solidFill>
              </a:rPr>
              <a:t>|</a:t>
            </a:r>
            <a:r>
              <a:rPr lang="it-IT" sz="1250" b="1" dirty="0">
                <a:solidFill>
                  <a:schemeClr val="bg1"/>
                </a:solidFill>
              </a:rPr>
              <a:t> UNIRIMA</a:t>
            </a:r>
            <a:r>
              <a:rPr lang="it-IT" sz="1250" b="1" dirty="0">
                <a:solidFill>
                  <a:schemeClr val="accent2">
                    <a:lumMod val="75000"/>
                  </a:schemeClr>
                </a:solidFill>
              </a:rPr>
              <a:t> |</a:t>
            </a:r>
            <a:r>
              <a:rPr lang="it-IT" sz="1250" b="1" dirty="0">
                <a:solidFill>
                  <a:schemeClr val="bg1"/>
                </a:solidFill>
              </a:rPr>
              <a:t> Unione Nazionale Imprese Raccolta, Recupero, Riciclo e Commercio dei Maceri e altri Materiali </a:t>
            </a:r>
            <a:r>
              <a:rPr lang="it-IT" sz="1250" b="1" dirty="0">
                <a:solidFill>
                  <a:schemeClr val="accent2">
                    <a:lumMod val="75000"/>
                  </a:schemeClr>
                </a:solidFill>
              </a:rPr>
              <a:t>|</a:t>
            </a:r>
          </a:p>
          <a:p>
            <a:pPr algn="l"/>
            <a:r>
              <a:rPr lang="it-IT" sz="1250" b="1" dirty="0">
                <a:solidFill>
                  <a:schemeClr val="accent6">
                    <a:lumMod val="50000"/>
                  </a:schemeClr>
                </a:solidFill>
              </a:rPr>
              <a:t>|</a:t>
            </a:r>
            <a:r>
              <a:rPr lang="it-IT" sz="1250" b="1" dirty="0">
                <a:solidFill>
                  <a:schemeClr val="bg1"/>
                </a:solidFill>
              </a:rPr>
              <a:t> </a:t>
            </a:r>
            <a:r>
              <a:rPr lang="es-ES" sz="1250" b="1" dirty="0">
                <a:solidFill>
                  <a:schemeClr val="bg1"/>
                </a:solidFill>
              </a:rPr>
              <a:t>Piazza Buenos Aires, 5 - 00198 Roma</a:t>
            </a:r>
            <a:r>
              <a:rPr lang="it-IT" sz="1250" b="1" dirty="0">
                <a:solidFill>
                  <a:schemeClr val="accent6">
                    <a:lumMod val="50000"/>
                  </a:schemeClr>
                </a:solidFill>
              </a:rPr>
              <a:t>|</a:t>
            </a:r>
            <a:r>
              <a:rPr lang="it-IT" sz="1250" b="1" dirty="0">
                <a:solidFill>
                  <a:schemeClr val="bg1"/>
                </a:solidFill>
              </a:rPr>
              <a:t> www.unirima.it </a:t>
            </a:r>
            <a:endParaRPr lang="ru-RU" sz="1250" b="1" dirty="0">
              <a:solidFill>
                <a:schemeClr val="accent6">
                  <a:lumMod val="50000"/>
                </a:schemeClr>
              </a:solidFill>
            </a:endParaRPr>
          </a:p>
        </p:txBody>
      </p:sp>
    </p:spTree>
    <p:extLst>
      <p:ext uri="{BB962C8B-B14F-4D97-AF65-F5344CB8AC3E}">
        <p14:creationId xmlns:p14="http://schemas.microsoft.com/office/powerpoint/2010/main" val="3505108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nirima_Logo_202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436100" y="5992075"/>
            <a:ext cx="2362199" cy="771024"/>
          </a:xfrm>
          <a:prstGeom prst="rect">
            <a:avLst/>
          </a:prstGeom>
          <a:noFill/>
          <a:extLst>
            <a:ext uri="{909E8E84-426E-40DD-AFC4-6F175D3DCCD1}">
              <a14:hiddenFill xmlns:a14="http://schemas.microsoft.com/office/drawing/2010/main">
                <a:solidFill>
                  <a:srgbClr val="FFFFFF"/>
                </a:solidFill>
              </a14:hiddenFill>
            </a:ext>
          </a:extLst>
        </p:spPr>
      </p:pic>
      <p:sp>
        <p:nvSpPr>
          <p:cNvPr id="9" name="Footer Placeholder 3"/>
          <p:cNvSpPr>
            <a:spLocks noGrp="1"/>
          </p:cNvSpPr>
          <p:nvPr>
            <p:ph type="ftr" sz="quarter" idx="11"/>
          </p:nvPr>
        </p:nvSpPr>
        <p:spPr>
          <a:xfrm>
            <a:off x="148427" y="5991588"/>
            <a:ext cx="8155330" cy="770395"/>
          </a:xfrm>
          <a:solidFill>
            <a:schemeClr val="accent6">
              <a:alpha val="75000"/>
            </a:schemeClr>
          </a:solidFill>
        </p:spPr>
        <p:txBody>
          <a:bodyPr/>
          <a:lstStyle/>
          <a:p>
            <a:pPr algn="l"/>
            <a:r>
              <a:rPr lang="it-IT" sz="1250" b="1" dirty="0">
                <a:solidFill>
                  <a:schemeClr val="accent2">
                    <a:lumMod val="75000"/>
                  </a:schemeClr>
                </a:solidFill>
              </a:rPr>
              <a:t>|</a:t>
            </a:r>
            <a:r>
              <a:rPr lang="it-IT" sz="1250" b="1" dirty="0">
                <a:solidFill>
                  <a:schemeClr val="bg1"/>
                </a:solidFill>
              </a:rPr>
              <a:t> www.unirima.it </a:t>
            </a:r>
            <a:r>
              <a:rPr lang="it-IT" sz="1250" b="1" dirty="0">
                <a:solidFill>
                  <a:schemeClr val="accent2">
                    <a:lumMod val="75000"/>
                  </a:schemeClr>
                </a:solidFill>
              </a:rPr>
              <a:t>|</a:t>
            </a:r>
            <a:r>
              <a:rPr lang="it-IT" sz="1250" b="1" dirty="0">
                <a:solidFill>
                  <a:schemeClr val="bg1"/>
                </a:solidFill>
              </a:rPr>
              <a:t> Unione Nazionale Imprese Raccolta, Recupero, Riciclo e Commercio dei Maceri e altri Materiali </a:t>
            </a:r>
            <a:r>
              <a:rPr lang="it-IT" sz="1250" b="1" dirty="0">
                <a:solidFill>
                  <a:schemeClr val="accent2">
                    <a:lumMod val="75000"/>
                  </a:schemeClr>
                </a:solidFill>
              </a:rPr>
              <a:t>|</a:t>
            </a:r>
          </a:p>
          <a:p>
            <a:pPr algn="l"/>
            <a:r>
              <a:rPr lang="it-IT" sz="1250" b="1" dirty="0">
                <a:solidFill>
                  <a:schemeClr val="accent6">
                    <a:lumMod val="50000"/>
                  </a:schemeClr>
                </a:solidFill>
              </a:rPr>
              <a:t>|</a:t>
            </a:r>
            <a:r>
              <a:rPr lang="it-IT" sz="1250" b="1" dirty="0">
                <a:solidFill>
                  <a:schemeClr val="bg1"/>
                </a:solidFill>
              </a:rPr>
              <a:t> </a:t>
            </a:r>
            <a:r>
              <a:rPr lang="es-ES" sz="1250" b="1" dirty="0">
                <a:solidFill>
                  <a:schemeClr val="bg1"/>
                </a:solidFill>
              </a:rPr>
              <a:t>Piazza Buenos Aires, 5 - 00198 Roma</a:t>
            </a:r>
            <a:r>
              <a:rPr lang="it-IT" sz="1250" b="1" dirty="0">
                <a:solidFill>
                  <a:schemeClr val="accent6">
                    <a:lumMod val="50000"/>
                  </a:schemeClr>
                </a:solidFill>
              </a:rPr>
              <a:t>|</a:t>
            </a:r>
            <a:endParaRPr lang="ru-RU" sz="1250" b="1" dirty="0">
              <a:solidFill>
                <a:schemeClr val="accent6">
                  <a:lumMod val="50000"/>
                </a:schemeClr>
              </a:solidFill>
            </a:endParaRPr>
          </a:p>
        </p:txBody>
      </p:sp>
      <p:sp>
        <p:nvSpPr>
          <p:cNvPr id="3" name="Title 1">
            <a:extLst>
              <a:ext uri="{FF2B5EF4-FFF2-40B4-BE49-F238E27FC236}">
                <a16:creationId xmlns:a16="http://schemas.microsoft.com/office/drawing/2014/main" id="{70C6E0D0-9E5E-0013-9160-F131A54D2632}"/>
              </a:ext>
            </a:extLst>
          </p:cNvPr>
          <p:cNvSpPr txBox="1">
            <a:spLocks/>
          </p:cNvSpPr>
          <p:nvPr/>
        </p:nvSpPr>
        <p:spPr>
          <a:xfrm>
            <a:off x="235406" y="381665"/>
            <a:ext cx="11721188" cy="602912"/>
          </a:xfrm>
          <a:prstGeom prst="rect">
            <a:avLst/>
          </a:prstGeom>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it-IT" sz="2400" b="1" dirty="0">
                <a:solidFill>
                  <a:schemeClr val="accent6">
                    <a:lumMod val="75000"/>
                  </a:schemeClr>
                </a:solidFill>
              </a:rPr>
            </a:br>
            <a:r>
              <a:rPr lang="it-IT" sz="4600" cap="small" dirty="0">
                <a:solidFill>
                  <a:srgbClr val="800000"/>
                </a:solidFill>
                <a:latin typeface="Times New Roman" panose="02020603050405020304" pitchFamily="18" charset="0"/>
                <a:cs typeface="Times New Roman" panose="02020603050405020304" pitchFamily="18" charset="0"/>
              </a:rPr>
              <a:t>Produzione rifiuti e raccolta differenziata</a:t>
            </a:r>
            <a:endParaRPr lang="ru-RU" sz="4600" cap="small" dirty="0">
              <a:solidFill>
                <a:srgbClr val="800000"/>
              </a:solidFill>
              <a:latin typeface="Times New Roman" panose="02020603050405020304" pitchFamily="18" charset="0"/>
              <a:cs typeface="Times New Roman" panose="02020603050405020304" pitchFamily="18" charset="0"/>
            </a:endParaRPr>
          </a:p>
        </p:txBody>
      </p:sp>
      <p:sp>
        <p:nvSpPr>
          <p:cNvPr id="8" name="Rectangle 70">
            <a:extLst>
              <a:ext uri="{FF2B5EF4-FFF2-40B4-BE49-F238E27FC236}">
                <a16:creationId xmlns:a16="http://schemas.microsoft.com/office/drawing/2014/main" id="{87F663DE-414D-9BCD-F105-CDB6F31E29F9}"/>
              </a:ext>
            </a:extLst>
          </p:cNvPr>
          <p:cNvSpPr txBox="1">
            <a:spLocks noChangeArrowheads="1"/>
          </p:cNvSpPr>
          <p:nvPr/>
        </p:nvSpPr>
        <p:spPr>
          <a:xfrm>
            <a:off x="0" y="0"/>
            <a:ext cx="4714875" cy="68312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1pPr>
            <a:lvl2pPr marL="742950" indent="-28575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2pPr>
            <a:lvl3pPr marL="11430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3pPr>
            <a:lvl4pPr marL="16002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4pPr>
            <a:lvl5pPr marL="20574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5pPr>
            <a:lvl6pPr marL="25146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6pPr>
            <a:lvl7pPr marL="29718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7pPr>
            <a:lvl8pPr marL="34290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8pPr>
            <a:lvl9pPr marL="38862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9pPr>
          </a:lstStyle>
          <a:p>
            <a:pPr eaLnBrk="1" hangingPunct="1"/>
            <a:r>
              <a:rPr lang="it-IT" altLang="it-IT" sz="1200" i="1" dirty="0">
                <a:solidFill>
                  <a:schemeClr val="accent6">
                    <a:lumMod val="50000"/>
                  </a:schemeClr>
                </a:solidFill>
                <a:latin typeface="Times New Roman" panose="02020603050405020304" pitchFamily="18" charset="0"/>
                <a:cs typeface="Times New Roman" panose="02020603050405020304" pitchFamily="18" charset="0"/>
              </a:rPr>
              <a:t>Ing. Francesco Sicilia</a:t>
            </a:r>
          </a:p>
          <a:p>
            <a:pPr eaLnBrk="1" hangingPunct="1"/>
            <a:r>
              <a:rPr lang="it-IT" altLang="it-IT" sz="1200" i="1" dirty="0">
                <a:solidFill>
                  <a:schemeClr val="accent6">
                    <a:lumMod val="50000"/>
                  </a:schemeClr>
                </a:solidFill>
                <a:latin typeface="Times New Roman" panose="02020603050405020304" pitchFamily="18" charset="0"/>
                <a:cs typeface="Times New Roman" panose="02020603050405020304" pitchFamily="18" charset="0"/>
              </a:rPr>
              <a:t>Direttore Generale UNIRIMA</a:t>
            </a:r>
          </a:p>
          <a:p>
            <a:pPr eaLnBrk="1" hangingPunct="1"/>
            <a:endParaRPr lang="it-IT" altLang="it-IT" sz="2000" i="1" dirty="0">
              <a:solidFill>
                <a:schemeClr val="accent6">
                  <a:lumMod val="50000"/>
                </a:schemeClr>
              </a:solidFill>
              <a:latin typeface="+mn-lt"/>
            </a:endParaRPr>
          </a:p>
        </p:txBody>
      </p:sp>
      <p:pic>
        <p:nvPicPr>
          <p:cNvPr id="4" name="Immagine 3">
            <a:extLst>
              <a:ext uri="{FF2B5EF4-FFF2-40B4-BE49-F238E27FC236}">
                <a16:creationId xmlns:a16="http://schemas.microsoft.com/office/drawing/2014/main" id="{399AAD7C-B486-E921-D4C1-C9478D9736A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3810" y="2918653"/>
            <a:ext cx="12004380" cy="1570572"/>
          </a:xfrm>
          <a:prstGeom prst="rect">
            <a:avLst/>
          </a:prstGeom>
          <a:noFill/>
          <a:ln>
            <a:noFill/>
          </a:ln>
        </p:spPr>
      </p:pic>
      <p:sp>
        <p:nvSpPr>
          <p:cNvPr id="10" name="CasellaDiTesto 9">
            <a:extLst>
              <a:ext uri="{FF2B5EF4-FFF2-40B4-BE49-F238E27FC236}">
                <a16:creationId xmlns:a16="http://schemas.microsoft.com/office/drawing/2014/main" id="{75903A4F-D770-B7FC-6F49-9C848AC04BF5}"/>
              </a:ext>
            </a:extLst>
          </p:cNvPr>
          <p:cNvSpPr txBox="1"/>
          <p:nvPr/>
        </p:nvSpPr>
        <p:spPr>
          <a:xfrm>
            <a:off x="365781" y="1168447"/>
            <a:ext cx="11460438" cy="1200329"/>
          </a:xfrm>
          <a:prstGeom prst="rect">
            <a:avLst/>
          </a:prstGeom>
          <a:noFill/>
        </p:spPr>
        <p:txBody>
          <a:bodyPr wrap="square">
            <a:spAutoFit/>
          </a:bodyPr>
          <a:lstStyle/>
          <a:p>
            <a:pPr algn="just"/>
            <a:r>
              <a:rPr lang="it-IT" sz="1800" b="1" dirty="0">
                <a:effectLst/>
                <a:latin typeface="Times New Roman" panose="02020603050405020304" pitchFamily="18" charset="0"/>
                <a:ea typeface="Times New Roman" panose="02020603050405020304" pitchFamily="18" charset="0"/>
              </a:rPr>
              <a:t>La produzione dei rifiuti urbani</a:t>
            </a:r>
            <a:r>
              <a:rPr lang="it-IT" sz="1800" dirty="0">
                <a:effectLst/>
                <a:latin typeface="Times New Roman" panose="02020603050405020304" pitchFamily="18" charset="0"/>
                <a:ea typeface="Times New Roman" panose="02020603050405020304" pitchFamily="18" charset="0"/>
              </a:rPr>
              <a:t> in Italia nel 2022 è stata di 29 milioni di tonnellate, con una diminuzione del </a:t>
            </a:r>
            <a:r>
              <a:rPr lang="it-IT" sz="1800" b="1" dirty="0">
                <a:effectLst/>
                <a:latin typeface="Times New Roman" panose="02020603050405020304" pitchFamily="18" charset="0"/>
                <a:ea typeface="Times New Roman" panose="02020603050405020304" pitchFamily="18" charset="0"/>
              </a:rPr>
              <a:t>1,84 %</a:t>
            </a:r>
            <a:r>
              <a:rPr lang="it-IT" sz="1800" dirty="0">
                <a:effectLst/>
                <a:latin typeface="Times New Roman" panose="02020603050405020304" pitchFamily="18" charset="0"/>
                <a:ea typeface="Times New Roman" panose="02020603050405020304" pitchFamily="18" charset="0"/>
              </a:rPr>
              <a:t> rispetto al 2021. Anche la Regione Puglia, come tutto il Sud, ha visto diminuire nel 2022 la produzione di rifiuti urbani. In particolare in </a:t>
            </a:r>
            <a:r>
              <a:rPr lang="it-IT" sz="1800" b="1" dirty="0">
                <a:effectLst/>
                <a:latin typeface="Times New Roman" panose="02020603050405020304" pitchFamily="18" charset="0"/>
                <a:ea typeface="Times New Roman" panose="02020603050405020304" pitchFamily="18" charset="0"/>
              </a:rPr>
              <a:t>Puglia </a:t>
            </a:r>
            <a:r>
              <a:rPr lang="it-IT" sz="1800" dirty="0">
                <a:effectLst/>
                <a:latin typeface="Times New Roman" panose="02020603050405020304" pitchFamily="18" charset="0"/>
                <a:ea typeface="Times New Roman" panose="02020603050405020304" pitchFamily="18" charset="0"/>
              </a:rPr>
              <a:t>la produzione di rifiuti urbani risulta diminuita del </a:t>
            </a:r>
            <a:r>
              <a:rPr lang="it-IT" sz="1800" b="1" dirty="0">
                <a:effectLst/>
                <a:latin typeface="Times New Roman" panose="02020603050405020304" pitchFamily="18" charset="0"/>
                <a:ea typeface="Times New Roman" panose="02020603050405020304" pitchFamily="18" charset="0"/>
              </a:rPr>
              <a:t>1,89 %</a:t>
            </a:r>
            <a:r>
              <a:rPr lang="it-IT" sz="1800" dirty="0">
                <a:effectLst/>
                <a:latin typeface="Times New Roman" panose="02020603050405020304" pitchFamily="18" charset="0"/>
                <a:ea typeface="Times New Roman" panose="02020603050405020304" pitchFamily="18" charset="0"/>
              </a:rPr>
              <a:t>, in percentuale maggiore rispetto alla media delle Regioni del Sud con una diminuzione complessiva pari all’</a:t>
            </a:r>
            <a:r>
              <a:rPr lang="it-IT" sz="1800" b="1" dirty="0">
                <a:effectLst/>
                <a:latin typeface="Times New Roman" panose="02020603050405020304" pitchFamily="18" charset="0"/>
                <a:ea typeface="Times New Roman" panose="02020603050405020304" pitchFamily="18" charset="0"/>
              </a:rPr>
              <a:t>1,49 %.</a:t>
            </a:r>
            <a:endParaRPr lang="it-IT" b="1" dirty="0"/>
          </a:p>
        </p:txBody>
      </p:sp>
    </p:spTree>
    <p:extLst>
      <p:ext uri="{BB962C8B-B14F-4D97-AF65-F5344CB8AC3E}">
        <p14:creationId xmlns:p14="http://schemas.microsoft.com/office/powerpoint/2010/main" val="1554808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nirima_Logo_202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436100" y="5992075"/>
            <a:ext cx="2362199" cy="771024"/>
          </a:xfrm>
          <a:prstGeom prst="rect">
            <a:avLst/>
          </a:prstGeom>
          <a:noFill/>
          <a:extLst>
            <a:ext uri="{909E8E84-426E-40DD-AFC4-6F175D3DCCD1}">
              <a14:hiddenFill xmlns:a14="http://schemas.microsoft.com/office/drawing/2010/main">
                <a:solidFill>
                  <a:srgbClr val="FFFFFF"/>
                </a:solidFill>
              </a14:hiddenFill>
            </a:ext>
          </a:extLst>
        </p:spPr>
      </p:pic>
      <p:sp>
        <p:nvSpPr>
          <p:cNvPr id="9" name="Footer Placeholder 3"/>
          <p:cNvSpPr>
            <a:spLocks noGrp="1"/>
          </p:cNvSpPr>
          <p:nvPr>
            <p:ph type="ftr" sz="quarter" idx="11"/>
          </p:nvPr>
        </p:nvSpPr>
        <p:spPr>
          <a:xfrm>
            <a:off x="148427" y="5991588"/>
            <a:ext cx="8155330" cy="770395"/>
          </a:xfrm>
          <a:solidFill>
            <a:schemeClr val="accent6">
              <a:alpha val="75000"/>
            </a:schemeClr>
          </a:solidFill>
        </p:spPr>
        <p:txBody>
          <a:bodyPr/>
          <a:lstStyle/>
          <a:p>
            <a:pPr algn="l"/>
            <a:r>
              <a:rPr lang="it-IT" sz="1250" b="1" dirty="0">
                <a:solidFill>
                  <a:schemeClr val="accent2">
                    <a:lumMod val="75000"/>
                  </a:schemeClr>
                </a:solidFill>
              </a:rPr>
              <a:t>|</a:t>
            </a:r>
            <a:r>
              <a:rPr lang="it-IT" sz="1250" b="1" dirty="0">
                <a:solidFill>
                  <a:schemeClr val="bg1"/>
                </a:solidFill>
              </a:rPr>
              <a:t> www.unirima.it </a:t>
            </a:r>
            <a:r>
              <a:rPr lang="it-IT" sz="1250" b="1" dirty="0">
                <a:solidFill>
                  <a:schemeClr val="accent2">
                    <a:lumMod val="75000"/>
                  </a:schemeClr>
                </a:solidFill>
              </a:rPr>
              <a:t>|</a:t>
            </a:r>
            <a:r>
              <a:rPr lang="it-IT" sz="1250" b="1" dirty="0">
                <a:solidFill>
                  <a:schemeClr val="bg1"/>
                </a:solidFill>
              </a:rPr>
              <a:t> Unione Nazionale Imprese Raccolta, Recupero, Riciclo e Commercio dei Maceri e altri Materiali </a:t>
            </a:r>
            <a:r>
              <a:rPr lang="it-IT" sz="1250" b="1" dirty="0">
                <a:solidFill>
                  <a:schemeClr val="accent2">
                    <a:lumMod val="75000"/>
                  </a:schemeClr>
                </a:solidFill>
              </a:rPr>
              <a:t>|</a:t>
            </a:r>
          </a:p>
          <a:p>
            <a:pPr algn="l"/>
            <a:r>
              <a:rPr lang="it-IT" sz="1250" b="1" dirty="0">
                <a:solidFill>
                  <a:schemeClr val="accent6">
                    <a:lumMod val="50000"/>
                  </a:schemeClr>
                </a:solidFill>
              </a:rPr>
              <a:t>|</a:t>
            </a:r>
            <a:r>
              <a:rPr lang="it-IT" sz="1250" b="1" dirty="0">
                <a:solidFill>
                  <a:schemeClr val="bg1"/>
                </a:solidFill>
              </a:rPr>
              <a:t> </a:t>
            </a:r>
            <a:r>
              <a:rPr lang="es-ES" sz="1250" b="1" dirty="0">
                <a:solidFill>
                  <a:schemeClr val="bg1"/>
                </a:solidFill>
              </a:rPr>
              <a:t>Piazza Buenos Aires, 5 - 00198 Roma</a:t>
            </a:r>
            <a:r>
              <a:rPr lang="it-IT" sz="1250" b="1" dirty="0">
                <a:solidFill>
                  <a:schemeClr val="accent6">
                    <a:lumMod val="50000"/>
                  </a:schemeClr>
                </a:solidFill>
              </a:rPr>
              <a:t>|</a:t>
            </a:r>
            <a:endParaRPr lang="ru-RU" sz="1250" b="1" dirty="0">
              <a:solidFill>
                <a:schemeClr val="accent6">
                  <a:lumMod val="50000"/>
                </a:schemeClr>
              </a:solidFill>
            </a:endParaRPr>
          </a:p>
        </p:txBody>
      </p:sp>
      <p:sp>
        <p:nvSpPr>
          <p:cNvPr id="3" name="Title 1">
            <a:extLst>
              <a:ext uri="{FF2B5EF4-FFF2-40B4-BE49-F238E27FC236}">
                <a16:creationId xmlns:a16="http://schemas.microsoft.com/office/drawing/2014/main" id="{70C6E0D0-9E5E-0013-9160-F131A54D2632}"/>
              </a:ext>
            </a:extLst>
          </p:cNvPr>
          <p:cNvSpPr txBox="1">
            <a:spLocks/>
          </p:cNvSpPr>
          <p:nvPr/>
        </p:nvSpPr>
        <p:spPr>
          <a:xfrm>
            <a:off x="365781" y="40104"/>
            <a:ext cx="11721188" cy="602912"/>
          </a:xfrm>
          <a:prstGeom prst="rect">
            <a:avLst/>
          </a:prstGeom>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it-IT" sz="2400" b="1" dirty="0">
                <a:solidFill>
                  <a:schemeClr val="accent6">
                    <a:lumMod val="75000"/>
                  </a:schemeClr>
                </a:solidFill>
              </a:rPr>
            </a:br>
            <a:r>
              <a:rPr lang="it-IT" sz="4600" cap="small" dirty="0">
                <a:solidFill>
                  <a:srgbClr val="800000"/>
                </a:solidFill>
                <a:latin typeface="Times New Roman" panose="02020603050405020304" pitchFamily="18" charset="0"/>
                <a:cs typeface="Times New Roman" panose="02020603050405020304" pitchFamily="18" charset="0"/>
              </a:rPr>
              <a:t>Produzione rifiuti e raccolta differenziata</a:t>
            </a:r>
            <a:endParaRPr lang="ru-RU" sz="4600" cap="small" dirty="0">
              <a:solidFill>
                <a:srgbClr val="800000"/>
              </a:solidFill>
              <a:latin typeface="Times New Roman" panose="02020603050405020304" pitchFamily="18" charset="0"/>
              <a:cs typeface="Times New Roman" panose="02020603050405020304" pitchFamily="18" charset="0"/>
            </a:endParaRPr>
          </a:p>
        </p:txBody>
      </p:sp>
      <p:sp>
        <p:nvSpPr>
          <p:cNvPr id="8" name="Rectangle 70">
            <a:extLst>
              <a:ext uri="{FF2B5EF4-FFF2-40B4-BE49-F238E27FC236}">
                <a16:creationId xmlns:a16="http://schemas.microsoft.com/office/drawing/2014/main" id="{87F663DE-414D-9BCD-F105-CDB6F31E29F9}"/>
              </a:ext>
            </a:extLst>
          </p:cNvPr>
          <p:cNvSpPr txBox="1">
            <a:spLocks noChangeArrowheads="1"/>
          </p:cNvSpPr>
          <p:nvPr/>
        </p:nvSpPr>
        <p:spPr>
          <a:xfrm>
            <a:off x="0" y="0"/>
            <a:ext cx="4714875" cy="68312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1pPr>
            <a:lvl2pPr marL="742950" indent="-28575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2pPr>
            <a:lvl3pPr marL="11430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3pPr>
            <a:lvl4pPr marL="16002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4pPr>
            <a:lvl5pPr marL="20574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5pPr>
            <a:lvl6pPr marL="25146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6pPr>
            <a:lvl7pPr marL="29718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7pPr>
            <a:lvl8pPr marL="34290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8pPr>
            <a:lvl9pPr marL="38862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9pPr>
          </a:lstStyle>
          <a:p>
            <a:pPr eaLnBrk="1" hangingPunct="1"/>
            <a:r>
              <a:rPr lang="it-IT" altLang="it-IT" sz="1200" i="1" dirty="0">
                <a:solidFill>
                  <a:schemeClr val="accent6">
                    <a:lumMod val="50000"/>
                  </a:schemeClr>
                </a:solidFill>
                <a:latin typeface="Times New Roman" panose="02020603050405020304" pitchFamily="18" charset="0"/>
                <a:cs typeface="Times New Roman" panose="02020603050405020304" pitchFamily="18" charset="0"/>
              </a:rPr>
              <a:t>Ing. Francesco Sicilia</a:t>
            </a:r>
          </a:p>
          <a:p>
            <a:pPr eaLnBrk="1" hangingPunct="1"/>
            <a:r>
              <a:rPr lang="it-IT" altLang="it-IT" sz="1200" i="1" dirty="0">
                <a:solidFill>
                  <a:schemeClr val="accent6">
                    <a:lumMod val="50000"/>
                  </a:schemeClr>
                </a:solidFill>
                <a:latin typeface="Times New Roman" panose="02020603050405020304" pitchFamily="18" charset="0"/>
                <a:cs typeface="Times New Roman" panose="02020603050405020304" pitchFamily="18" charset="0"/>
              </a:rPr>
              <a:t>Direttore Generale UNIRIMA</a:t>
            </a:r>
          </a:p>
          <a:p>
            <a:pPr eaLnBrk="1" hangingPunct="1"/>
            <a:endParaRPr lang="it-IT" altLang="it-IT" sz="2000" i="1" dirty="0">
              <a:solidFill>
                <a:schemeClr val="accent6">
                  <a:lumMod val="50000"/>
                </a:schemeClr>
              </a:solidFill>
              <a:latin typeface="+mn-lt"/>
            </a:endParaRPr>
          </a:p>
        </p:txBody>
      </p:sp>
      <p:sp>
        <p:nvSpPr>
          <p:cNvPr id="10" name="CasellaDiTesto 9">
            <a:extLst>
              <a:ext uri="{FF2B5EF4-FFF2-40B4-BE49-F238E27FC236}">
                <a16:creationId xmlns:a16="http://schemas.microsoft.com/office/drawing/2014/main" id="{75903A4F-D770-B7FC-6F49-9C848AC04BF5}"/>
              </a:ext>
            </a:extLst>
          </p:cNvPr>
          <p:cNvSpPr txBox="1"/>
          <p:nvPr/>
        </p:nvSpPr>
        <p:spPr>
          <a:xfrm>
            <a:off x="105031" y="573782"/>
            <a:ext cx="11981938" cy="2154436"/>
          </a:xfrm>
          <a:prstGeom prst="rect">
            <a:avLst/>
          </a:prstGeom>
          <a:noFill/>
        </p:spPr>
        <p:txBody>
          <a:bodyPr wrap="square">
            <a:spAutoFit/>
          </a:bodyPr>
          <a:lstStyle/>
          <a:p>
            <a:pPr algn="just">
              <a:spcBef>
                <a:spcPts val="1800"/>
              </a:spcBef>
            </a:pPr>
            <a:r>
              <a:rPr lang="it-IT" sz="1800" dirty="0">
                <a:effectLst/>
                <a:latin typeface="Times New Roman" panose="02020603050405020304" pitchFamily="18" charset="0"/>
                <a:ea typeface="Times New Roman" panose="02020603050405020304" pitchFamily="18" charset="0"/>
              </a:rPr>
              <a:t>Nel 2022 la </a:t>
            </a:r>
            <a:r>
              <a:rPr lang="it-IT" sz="1800" b="1" dirty="0">
                <a:effectLst/>
                <a:latin typeface="Times New Roman" panose="02020603050405020304" pitchFamily="18" charset="0"/>
                <a:ea typeface="Times New Roman" panose="02020603050405020304" pitchFamily="18" charset="0"/>
              </a:rPr>
              <a:t>raccolta differenziata</a:t>
            </a:r>
            <a:r>
              <a:rPr lang="it-IT" sz="1800" dirty="0">
                <a:effectLst/>
                <a:latin typeface="Times New Roman" panose="02020603050405020304" pitchFamily="18" charset="0"/>
                <a:ea typeface="Times New Roman" panose="02020603050405020304" pitchFamily="18" charset="0"/>
              </a:rPr>
              <a:t> in Italia è stata pari al </a:t>
            </a:r>
            <a:r>
              <a:rPr lang="it-IT" sz="1800" b="1" dirty="0">
                <a:effectLst/>
                <a:latin typeface="Times New Roman" panose="02020603050405020304" pitchFamily="18" charset="0"/>
                <a:ea typeface="Times New Roman" panose="02020603050405020304" pitchFamily="18" charset="0"/>
              </a:rPr>
              <a:t>65,20%, </a:t>
            </a:r>
            <a:r>
              <a:rPr lang="it-IT" sz="1800" dirty="0">
                <a:effectLst/>
                <a:latin typeface="Times New Roman" panose="02020603050405020304" pitchFamily="18" charset="0"/>
                <a:ea typeface="Times New Roman" panose="02020603050405020304" pitchFamily="18" charset="0"/>
              </a:rPr>
              <a:t>in aumento dell’</a:t>
            </a:r>
            <a:r>
              <a:rPr lang="it-IT" sz="1800" b="1" dirty="0">
                <a:effectLst/>
                <a:latin typeface="Times New Roman" panose="02020603050405020304" pitchFamily="18" charset="0"/>
                <a:ea typeface="Times New Roman" panose="02020603050405020304" pitchFamily="18" charset="0"/>
              </a:rPr>
              <a:t>1%</a:t>
            </a:r>
            <a:r>
              <a:rPr lang="it-IT" sz="1800" dirty="0">
                <a:effectLst/>
                <a:latin typeface="Times New Roman" panose="02020603050405020304" pitchFamily="18" charset="0"/>
                <a:ea typeface="Times New Roman" panose="02020603050405020304" pitchFamily="18" charset="0"/>
              </a:rPr>
              <a:t> rispetto al 2021, anche se in termini quantitativi risulta diminuita dello </a:t>
            </a:r>
            <a:r>
              <a:rPr lang="it-IT" sz="1800" b="1" dirty="0">
                <a:effectLst/>
                <a:latin typeface="Times New Roman" panose="02020603050405020304" pitchFamily="18" charset="0"/>
                <a:ea typeface="Times New Roman" panose="02020603050405020304" pitchFamily="18" charset="0"/>
              </a:rPr>
              <a:t>0,12%. </a:t>
            </a:r>
          </a:p>
          <a:p>
            <a:pPr algn="just"/>
            <a:endParaRPr lang="it-IT" sz="800" dirty="0">
              <a:effectLst/>
              <a:latin typeface="Times New Roman" panose="02020603050405020304" pitchFamily="18" charset="0"/>
              <a:ea typeface="Times New Roman" panose="02020603050405020304" pitchFamily="18" charset="0"/>
            </a:endParaRPr>
          </a:p>
          <a:p>
            <a:pPr algn="just"/>
            <a:r>
              <a:rPr lang="it-IT" sz="1800" dirty="0">
                <a:effectLst/>
                <a:latin typeface="Times New Roman" panose="02020603050405020304" pitchFamily="18" charset="0"/>
                <a:ea typeface="Times New Roman" panose="02020603050405020304" pitchFamily="18" charset="0"/>
              </a:rPr>
              <a:t>Nel </a:t>
            </a:r>
            <a:r>
              <a:rPr lang="it-IT" sz="1800" b="1" dirty="0">
                <a:effectLst/>
                <a:latin typeface="Times New Roman" panose="02020603050405020304" pitchFamily="18" charset="0"/>
                <a:ea typeface="Times New Roman" panose="02020603050405020304" pitchFamily="18" charset="0"/>
              </a:rPr>
              <a:t>Sud Italia </a:t>
            </a:r>
            <a:r>
              <a:rPr lang="it-IT" sz="1800" dirty="0">
                <a:effectLst/>
                <a:latin typeface="Times New Roman" panose="02020603050405020304" pitchFamily="18" charset="0"/>
                <a:ea typeface="Times New Roman" panose="02020603050405020304" pitchFamily="18" charset="0"/>
              </a:rPr>
              <a:t>la raccolta complessiva si attesta a poco più 5,1 milioni di tonnellate con un </a:t>
            </a:r>
            <a:r>
              <a:rPr lang="it-IT" sz="1800" b="1" dirty="0">
                <a:effectLst/>
                <a:latin typeface="Times New Roman" panose="02020603050405020304" pitchFamily="18" charset="0"/>
                <a:ea typeface="Times New Roman" panose="02020603050405020304" pitchFamily="18" charset="0"/>
              </a:rPr>
              <a:t>+ 1,53% </a:t>
            </a:r>
            <a:r>
              <a:rPr lang="it-IT" sz="1800" dirty="0">
                <a:effectLst/>
                <a:latin typeface="Times New Roman" panose="02020603050405020304" pitchFamily="18" charset="0"/>
                <a:ea typeface="Times New Roman" panose="02020603050405020304" pitchFamily="18" charset="0"/>
              </a:rPr>
              <a:t>rispetto alle quantità del 2021 e </a:t>
            </a:r>
            <a:r>
              <a:rPr lang="it-IT" sz="1800" b="1" dirty="0">
                <a:effectLst/>
                <a:latin typeface="Times New Roman" panose="02020603050405020304" pitchFamily="18" charset="0"/>
                <a:ea typeface="Times New Roman" panose="02020603050405020304" pitchFamily="18" charset="0"/>
              </a:rPr>
              <a:t>+ 2%</a:t>
            </a:r>
            <a:r>
              <a:rPr lang="it-IT" sz="1800" dirty="0">
                <a:effectLst/>
                <a:latin typeface="Times New Roman" panose="02020603050405020304" pitchFamily="18" charset="0"/>
                <a:ea typeface="Times New Roman" panose="02020603050405020304" pitchFamily="18" charset="0"/>
              </a:rPr>
              <a:t> in termini di percentuale essendo arrivati nel 2022 al </a:t>
            </a:r>
            <a:r>
              <a:rPr lang="it-IT" sz="1800" b="1" dirty="0">
                <a:effectLst/>
                <a:latin typeface="Times New Roman" panose="02020603050405020304" pitchFamily="18" charset="0"/>
                <a:ea typeface="Times New Roman" panose="02020603050405020304" pitchFamily="18" charset="0"/>
              </a:rPr>
              <a:t>57,60 %</a:t>
            </a:r>
            <a:r>
              <a:rPr lang="it-IT" sz="1800" dirty="0">
                <a:effectLst/>
                <a:latin typeface="Times New Roman" panose="02020603050405020304" pitchFamily="18" charset="0"/>
                <a:ea typeface="Times New Roman" panose="02020603050405020304" pitchFamily="18" charset="0"/>
              </a:rPr>
              <a:t> rispetto al 2021.</a:t>
            </a:r>
          </a:p>
          <a:p>
            <a:pPr algn="just"/>
            <a:r>
              <a:rPr lang="it-IT" sz="1800" dirty="0">
                <a:effectLst/>
                <a:latin typeface="Times New Roman" panose="02020603050405020304" pitchFamily="18" charset="0"/>
                <a:ea typeface="Times New Roman" panose="02020603050405020304" pitchFamily="18" charset="0"/>
              </a:rPr>
              <a:t> </a:t>
            </a:r>
          </a:p>
          <a:p>
            <a:r>
              <a:rPr lang="it-IT" sz="1800" dirty="0">
                <a:effectLst/>
                <a:latin typeface="Times New Roman" panose="02020603050405020304" pitchFamily="18" charset="0"/>
                <a:ea typeface="Times New Roman" panose="02020603050405020304" pitchFamily="18" charset="0"/>
              </a:rPr>
              <a:t>In </a:t>
            </a:r>
            <a:r>
              <a:rPr lang="it-IT" sz="1800" b="1" dirty="0">
                <a:effectLst/>
                <a:latin typeface="Times New Roman" panose="02020603050405020304" pitchFamily="18" charset="0"/>
                <a:ea typeface="Times New Roman" panose="02020603050405020304" pitchFamily="18" charset="0"/>
              </a:rPr>
              <a:t>Puglia</a:t>
            </a:r>
            <a:r>
              <a:rPr lang="it-IT" sz="1800" dirty="0">
                <a:effectLst/>
                <a:latin typeface="Times New Roman" panose="02020603050405020304" pitchFamily="18" charset="0"/>
                <a:ea typeface="Times New Roman" panose="02020603050405020304" pitchFamily="18" charset="0"/>
              </a:rPr>
              <a:t> la </a:t>
            </a:r>
            <a:r>
              <a:rPr lang="it-IT" sz="1800" b="1" dirty="0">
                <a:effectLst/>
                <a:latin typeface="Times New Roman" panose="02020603050405020304" pitchFamily="18" charset="0"/>
                <a:ea typeface="Times New Roman" panose="02020603050405020304" pitchFamily="18" charset="0"/>
              </a:rPr>
              <a:t>RD ha raggiunto il 58,60%</a:t>
            </a:r>
            <a:r>
              <a:rPr lang="it-IT" sz="1800" dirty="0">
                <a:effectLst/>
                <a:latin typeface="Times New Roman" panose="02020603050405020304" pitchFamily="18" charset="0"/>
                <a:ea typeface="Times New Roman" panose="02020603050405020304" pitchFamily="18" charset="0"/>
              </a:rPr>
              <a:t> (oltre un milione di tonnellate), facendo registrare rispetto al 2021 un aumento sia in termini di percentuale (</a:t>
            </a:r>
            <a:r>
              <a:rPr lang="it-IT" sz="1800" b="1" dirty="0">
                <a:effectLst/>
                <a:latin typeface="Times New Roman" panose="02020603050405020304" pitchFamily="18" charset="0"/>
                <a:ea typeface="Times New Roman" panose="02020603050405020304" pitchFamily="18" charset="0"/>
              </a:rPr>
              <a:t>+ 1.4%</a:t>
            </a:r>
            <a:r>
              <a:rPr lang="it-IT" sz="1800" dirty="0">
                <a:effectLst/>
                <a:latin typeface="Times New Roman" panose="02020603050405020304" pitchFamily="18" charset="0"/>
                <a:ea typeface="Times New Roman" panose="02020603050405020304" pitchFamily="18" charset="0"/>
              </a:rPr>
              <a:t>) che di quantità raccolte (</a:t>
            </a:r>
            <a:r>
              <a:rPr lang="it-IT" sz="1800" b="1" dirty="0">
                <a:effectLst/>
                <a:latin typeface="Times New Roman" panose="02020603050405020304" pitchFamily="18" charset="0"/>
                <a:ea typeface="Times New Roman" panose="02020603050405020304" pitchFamily="18" charset="0"/>
              </a:rPr>
              <a:t>+ 0,48%</a:t>
            </a:r>
            <a:r>
              <a:rPr lang="it-IT" sz="1800" dirty="0">
                <a:effectLst/>
                <a:latin typeface="Times New Roman" panose="02020603050405020304" pitchFamily="18" charset="0"/>
                <a:ea typeface="Times New Roman" panose="02020603050405020304" pitchFamily="18" charset="0"/>
              </a:rPr>
              <a:t>) </a:t>
            </a:r>
            <a:endParaRPr lang="it-IT" dirty="0"/>
          </a:p>
        </p:txBody>
      </p:sp>
      <p:pic>
        <p:nvPicPr>
          <p:cNvPr id="5" name="Immagine 4">
            <a:extLst>
              <a:ext uri="{FF2B5EF4-FFF2-40B4-BE49-F238E27FC236}">
                <a16:creationId xmlns:a16="http://schemas.microsoft.com/office/drawing/2014/main" id="{9951B7BF-18EA-5C4B-33D7-A1013D14A992}"/>
              </a:ext>
            </a:extLst>
          </p:cNvPr>
          <p:cNvPicPr>
            <a:picLocks noChangeAspect="1"/>
          </p:cNvPicPr>
          <p:nvPr/>
        </p:nvPicPr>
        <p:blipFill>
          <a:blip r:embed="rId3"/>
          <a:stretch>
            <a:fillRect/>
          </a:stretch>
        </p:blipFill>
        <p:spPr>
          <a:xfrm>
            <a:off x="244595" y="2974964"/>
            <a:ext cx="7023100" cy="1733573"/>
          </a:xfrm>
          <a:prstGeom prst="rect">
            <a:avLst/>
          </a:prstGeom>
        </p:spPr>
      </p:pic>
      <p:pic>
        <p:nvPicPr>
          <p:cNvPr id="6" name="Immagine 5">
            <a:extLst>
              <a:ext uri="{FF2B5EF4-FFF2-40B4-BE49-F238E27FC236}">
                <a16:creationId xmlns:a16="http://schemas.microsoft.com/office/drawing/2014/main" id="{0AED2216-A81D-63E8-DECE-E05A2FE3D73F}"/>
              </a:ext>
            </a:extLst>
          </p:cNvPr>
          <p:cNvPicPr>
            <a:picLocks noChangeAspect="1"/>
          </p:cNvPicPr>
          <p:nvPr/>
        </p:nvPicPr>
        <p:blipFill rotWithShape="1">
          <a:blip r:embed="rId4"/>
          <a:srcRect l="21098"/>
          <a:stretch/>
        </p:blipFill>
        <p:spPr>
          <a:xfrm>
            <a:off x="7267695" y="2974964"/>
            <a:ext cx="4328863" cy="1733573"/>
          </a:xfrm>
          <a:prstGeom prst="rect">
            <a:avLst/>
          </a:prstGeom>
        </p:spPr>
      </p:pic>
      <p:sp>
        <p:nvSpPr>
          <p:cNvPr id="7" name="CasellaDiTesto 6">
            <a:extLst>
              <a:ext uri="{FF2B5EF4-FFF2-40B4-BE49-F238E27FC236}">
                <a16:creationId xmlns:a16="http://schemas.microsoft.com/office/drawing/2014/main" id="{5D7A1579-43C2-C3BE-975E-1B30DA511907}"/>
              </a:ext>
            </a:extLst>
          </p:cNvPr>
          <p:cNvSpPr txBox="1"/>
          <p:nvPr/>
        </p:nvSpPr>
        <p:spPr>
          <a:xfrm>
            <a:off x="329782" y="4965099"/>
            <a:ext cx="11532436" cy="769441"/>
          </a:xfrm>
          <a:prstGeom prst="rect">
            <a:avLst/>
          </a:prstGeom>
          <a:noFill/>
        </p:spPr>
        <p:txBody>
          <a:bodyPr wrap="square">
            <a:spAutoFit/>
          </a:bodyPr>
          <a:lstStyle/>
          <a:p>
            <a:pPr algn="just"/>
            <a:endParaRPr lang="it-IT" sz="800" dirty="0">
              <a:effectLst/>
              <a:latin typeface="Times New Roman" panose="02020603050405020304" pitchFamily="18" charset="0"/>
              <a:ea typeface="Times New Roman" panose="02020603050405020304" pitchFamily="18" charset="0"/>
            </a:endParaRPr>
          </a:p>
          <a:p>
            <a:pPr marL="285750" indent="-285750">
              <a:buFont typeface="Wingdings" pitchFamily="2" charset="2"/>
              <a:buChar char="Ø"/>
            </a:pPr>
            <a:r>
              <a:rPr lang="it-IT" sz="1800" b="1" dirty="0">
                <a:effectLst/>
                <a:latin typeface="Times New Roman" panose="02020603050405020304" pitchFamily="18" charset="0"/>
                <a:ea typeface="Times New Roman" panose="02020603050405020304" pitchFamily="18" charset="0"/>
              </a:rPr>
              <a:t>Puglia: migliori incrementi di RD </a:t>
            </a:r>
            <a:r>
              <a:rPr lang="it-IT" sz="1800" dirty="0">
                <a:effectLst/>
                <a:latin typeface="Times New Roman" panose="02020603050405020304" pitchFamily="18" charset="0"/>
                <a:ea typeface="Times New Roman" panose="02020603050405020304" pitchFamily="18" charset="0"/>
              </a:rPr>
              <a:t>sia </a:t>
            </a:r>
            <a:r>
              <a:rPr lang="it-IT" sz="1800" b="1" dirty="0">
                <a:effectLst/>
                <a:latin typeface="Times New Roman" panose="02020603050405020304" pitchFamily="18" charset="0"/>
                <a:ea typeface="Times New Roman" panose="02020603050405020304" pitchFamily="18" charset="0"/>
              </a:rPr>
              <a:t>rispetto alla media nazionale che a quella del Sud, </a:t>
            </a:r>
            <a:r>
              <a:rPr lang="it-IT" sz="1800" dirty="0">
                <a:effectLst/>
                <a:latin typeface="Times New Roman" panose="02020603050405020304" pitchFamily="18" charset="0"/>
                <a:ea typeface="Times New Roman" panose="02020603050405020304" pitchFamily="18" charset="0"/>
              </a:rPr>
              <a:t>con una percentuale ed una intercettazione pro capite di raccolta differenziata superiore rispetto alla media del Sud</a:t>
            </a:r>
            <a:endParaRPr lang="it-IT" dirty="0"/>
          </a:p>
        </p:txBody>
      </p:sp>
    </p:spTree>
    <p:extLst>
      <p:ext uri="{BB962C8B-B14F-4D97-AF65-F5344CB8AC3E}">
        <p14:creationId xmlns:p14="http://schemas.microsoft.com/office/powerpoint/2010/main" val="3466202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nirima_Logo_202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436100" y="5992075"/>
            <a:ext cx="2362199" cy="771024"/>
          </a:xfrm>
          <a:prstGeom prst="rect">
            <a:avLst/>
          </a:prstGeom>
          <a:noFill/>
          <a:extLst>
            <a:ext uri="{909E8E84-426E-40DD-AFC4-6F175D3DCCD1}">
              <a14:hiddenFill xmlns:a14="http://schemas.microsoft.com/office/drawing/2010/main">
                <a:solidFill>
                  <a:srgbClr val="FFFFFF"/>
                </a:solidFill>
              </a14:hiddenFill>
            </a:ext>
          </a:extLst>
        </p:spPr>
      </p:pic>
      <p:sp>
        <p:nvSpPr>
          <p:cNvPr id="9" name="Footer Placeholder 3"/>
          <p:cNvSpPr>
            <a:spLocks noGrp="1"/>
          </p:cNvSpPr>
          <p:nvPr>
            <p:ph type="ftr" sz="quarter" idx="11"/>
          </p:nvPr>
        </p:nvSpPr>
        <p:spPr>
          <a:xfrm>
            <a:off x="148427" y="5991588"/>
            <a:ext cx="8155330" cy="770395"/>
          </a:xfrm>
          <a:solidFill>
            <a:schemeClr val="accent6">
              <a:alpha val="75000"/>
            </a:schemeClr>
          </a:solidFill>
        </p:spPr>
        <p:txBody>
          <a:bodyPr/>
          <a:lstStyle/>
          <a:p>
            <a:pPr algn="l"/>
            <a:r>
              <a:rPr lang="it-IT" sz="1250" b="1" dirty="0">
                <a:solidFill>
                  <a:schemeClr val="accent2">
                    <a:lumMod val="75000"/>
                  </a:schemeClr>
                </a:solidFill>
              </a:rPr>
              <a:t>|</a:t>
            </a:r>
            <a:r>
              <a:rPr lang="it-IT" sz="1250" b="1" dirty="0">
                <a:solidFill>
                  <a:schemeClr val="bg1"/>
                </a:solidFill>
              </a:rPr>
              <a:t> www.unirima.it </a:t>
            </a:r>
            <a:r>
              <a:rPr lang="it-IT" sz="1250" b="1" dirty="0">
                <a:solidFill>
                  <a:schemeClr val="accent2">
                    <a:lumMod val="75000"/>
                  </a:schemeClr>
                </a:solidFill>
              </a:rPr>
              <a:t>|</a:t>
            </a:r>
            <a:r>
              <a:rPr lang="it-IT" sz="1250" b="1" dirty="0">
                <a:solidFill>
                  <a:schemeClr val="bg1"/>
                </a:solidFill>
              </a:rPr>
              <a:t> Unione Nazionale Imprese Raccolta, Recupero, Riciclo e Commercio dei Maceri e altri Materiali </a:t>
            </a:r>
            <a:r>
              <a:rPr lang="it-IT" sz="1250" b="1" dirty="0">
                <a:solidFill>
                  <a:schemeClr val="accent2">
                    <a:lumMod val="75000"/>
                  </a:schemeClr>
                </a:solidFill>
              </a:rPr>
              <a:t>|</a:t>
            </a:r>
          </a:p>
          <a:p>
            <a:pPr algn="l"/>
            <a:r>
              <a:rPr lang="it-IT" sz="1250" b="1" dirty="0">
                <a:solidFill>
                  <a:schemeClr val="accent6">
                    <a:lumMod val="50000"/>
                  </a:schemeClr>
                </a:solidFill>
              </a:rPr>
              <a:t>|</a:t>
            </a:r>
            <a:r>
              <a:rPr lang="it-IT" sz="1250" b="1" dirty="0">
                <a:solidFill>
                  <a:schemeClr val="bg1"/>
                </a:solidFill>
              </a:rPr>
              <a:t> </a:t>
            </a:r>
            <a:r>
              <a:rPr lang="es-ES" sz="1250" b="1" dirty="0">
                <a:solidFill>
                  <a:schemeClr val="bg1"/>
                </a:solidFill>
              </a:rPr>
              <a:t>Piazza Buenos Aires, 5 - 00198 Roma</a:t>
            </a:r>
            <a:r>
              <a:rPr lang="it-IT" sz="1250" b="1" dirty="0">
                <a:solidFill>
                  <a:schemeClr val="accent6">
                    <a:lumMod val="50000"/>
                  </a:schemeClr>
                </a:solidFill>
              </a:rPr>
              <a:t>|</a:t>
            </a:r>
            <a:endParaRPr lang="ru-RU" sz="1250" b="1" dirty="0">
              <a:solidFill>
                <a:schemeClr val="accent6">
                  <a:lumMod val="50000"/>
                </a:schemeClr>
              </a:solidFill>
            </a:endParaRPr>
          </a:p>
        </p:txBody>
      </p:sp>
      <p:sp>
        <p:nvSpPr>
          <p:cNvPr id="3" name="Title 1">
            <a:extLst>
              <a:ext uri="{FF2B5EF4-FFF2-40B4-BE49-F238E27FC236}">
                <a16:creationId xmlns:a16="http://schemas.microsoft.com/office/drawing/2014/main" id="{70C6E0D0-9E5E-0013-9160-F131A54D2632}"/>
              </a:ext>
            </a:extLst>
          </p:cNvPr>
          <p:cNvSpPr txBox="1">
            <a:spLocks/>
          </p:cNvSpPr>
          <p:nvPr/>
        </p:nvSpPr>
        <p:spPr>
          <a:xfrm>
            <a:off x="235406" y="381665"/>
            <a:ext cx="11721188" cy="602912"/>
          </a:xfrm>
          <a:prstGeom prst="rect">
            <a:avLst/>
          </a:prstGeom>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it-IT" sz="2400" b="1" dirty="0">
                <a:solidFill>
                  <a:schemeClr val="accent6">
                    <a:lumMod val="75000"/>
                  </a:schemeClr>
                </a:solidFill>
              </a:rPr>
            </a:br>
            <a:r>
              <a:rPr lang="it-IT" sz="4600" cap="small" dirty="0">
                <a:solidFill>
                  <a:srgbClr val="800000"/>
                </a:solidFill>
                <a:latin typeface="Times New Roman" panose="02020603050405020304" pitchFamily="18" charset="0"/>
                <a:cs typeface="Times New Roman" panose="02020603050405020304" pitchFamily="18" charset="0"/>
              </a:rPr>
              <a:t>Produzione rifiuti e raccolta differenziata</a:t>
            </a:r>
            <a:endParaRPr lang="ru-RU" sz="4600" cap="small" dirty="0">
              <a:solidFill>
                <a:srgbClr val="800000"/>
              </a:solidFill>
              <a:latin typeface="Times New Roman" panose="02020603050405020304" pitchFamily="18" charset="0"/>
              <a:cs typeface="Times New Roman" panose="02020603050405020304" pitchFamily="18" charset="0"/>
            </a:endParaRPr>
          </a:p>
        </p:txBody>
      </p:sp>
      <p:sp>
        <p:nvSpPr>
          <p:cNvPr id="8" name="Rectangle 70">
            <a:extLst>
              <a:ext uri="{FF2B5EF4-FFF2-40B4-BE49-F238E27FC236}">
                <a16:creationId xmlns:a16="http://schemas.microsoft.com/office/drawing/2014/main" id="{87F663DE-414D-9BCD-F105-CDB6F31E29F9}"/>
              </a:ext>
            </a:extLst>
          </p:cNvPr>
          <p:cNvSpPr txBox="1">
            <a:spLocks noChangeArrowheads="1"/>
          </p:cNvSpPr>
          <p:nvPr/>
        </p:nvSpPr>
        <p:spPr>
          <a:xfrm>
            <a:off x="0" y="0"/>
            <a:ext cx="4714875" cy="68312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1pPr>
            <a:lvl2pPr marL="742950" indent="-28575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2pPr>
            <a:lvl3pPr marL="11430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3pPr>
            <a:lvl4pPr marL="16002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4pPr>
            <a:lvl5pPr marL="20574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5pPr>
            <a:lvl6pPr marL="25146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6pPr>
            <a:lvl7pPr marL="29718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7pPr>
            <a:lvl8pPr marL="34290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8pPr>
            <a:lvl9pPr marL="38862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9pPr>
          </a:lstStyle>
          <a:p>
            <a:pPr eaLnBrk="1" hangingPunct="1"/>
            <a:r>
              <a:rPr lang="it-IT" altLang="it-IT" sz="1200" i="1" dirty="0">
                <a:solidFill>
                  <a:schemeClr val="accent6">
                    <a:lumMod val="50000"/>
                  </a:schemeClr>
                </a:solidFill>
                <a:latin typeface="Times New Roman" panose="02020603050405020304" pitchFamily="18" charset="0"/>
                <a:cs typeface="Times New Roman" panose="02020603050405020304" pitchFamily="18" charset="0"/>
              </a:rPr>
              <a:t>Ing. Francesco Sicilia</a:t>
            </a:r>
          </a:p>
          <a:p>
            <a:pPr eaLnBrk="1" hangingPunct="1"/>
            <a:r>
              <a:rPr lang="it-IT" altLang="it-IT" sz="1200" i="1" dirty="0">
                <a:solidFill>
                  <a:schemeClr val="accent6">
                    <a:lumMod val="50000"/>
                  </a:schemeClr>
                </a:solidFill>
                <a:latin typeface="Times New Roman" panose="02020603050405020304" pitchFamily="18" charset="0"/>
                <a:cs typeface="Times New Roman" panose="02020603050405020304" pitchFamily="18" charset="0"/>
              </a:rPr>
              <a:t>Direttore Generale UNIRIMA</a:t>
            </a:r>
          </a:p>
          <a:p>
            <a:pPr eaLnBrk="1" hangingPunct="1"/>
            <a:endParaRPr lang="it-IT" altLang="it-IT" sz="2000" i="1" dirty="0">
              <a:solidFill>
                <a:schemeClr val="accent6">
                  <a:lumMod val="50000"/>
                </a:schemeClr>
              </a:solidFill>
              <a:latin typeface="+mn-lt"/>
            </a:endParaRPr>
          </a:p>
        </p:txBody>
      </p:sp>
      <p:sp>
        <p:nvSpPr>
          <p:cNvPr id="10" name="CasellaDiTesto 9">
            <a:extLst>
              <a:ext uri="{FF2B5EF4-FFF2-40B4-BE49-F238E27FC236}">
                <a16:creationId xmlns:a16="http://schemas.microsoft.com/office/drawing/2014/main" id="{75903A4F-D770-B7FC-6F49-9C848AC04BF5}"/>
              </a:ext>
            </a:extLst>
          </p:cNvPr>
          <p:cNvSpPr txBox="1"/>
          <p:nvPr/>
        </p:nvSpPr>
        <p:spPr>
          <a:xfrm>
            <a:off x="148427" y="1956923"/>
            <a:ext cx="3553240" cy="2031325"/>
          </a:xfrm>
          <a:prstGeom prst="rect">
            <a:avLst/>
          </a:prstGeom>
          <a:noFill/>
        </p:spPr>
        <p:txBody>
          <a:bodyPr wrap="square">
            <a:spAutoFit/>
          </a:bodyPr>
          <a:lstStyle/>
          <a:p>
            <a:pPr algn="just">
              <a:spcBef>
                <a:spcPts val="1800"/>
              </a:spcBef>
            </a:pPr>
            <a:r>
              <a:rPr lang="it-IT" sz="1800" dirty="0">
                <a:effectLst/>
                <a:latin typeface="Times New Roman" panose="02020603050405020304" pitchFamily="18" charset="0"/>
                <a:ea typeface="Times New Roman" panose="02020603050405020304" pitchFamily="18" charset="0"/>
              </a:rPr>
              <a:t>Se si vanno ad analizzare in dettaglio i dati di raccolta differenziata, fra le frazioni secche </a:t>
            </a:r>
            <a:r>
              <a:rPr lang="it-IT" dirty="0">
                <a:latin typeface="Times New Roman" panose="02020603050405020304" pitchFamily="18" charset="0"/>
                <a:ea typeface="Times New Roman" panose="02020603050405020304" pitchFamily="18" charset="0"/>
              </a:rPr>
              <a:t>è </a:t>
            </a:r>
            <a:r>
              <a:rPr lang="it-IT" sz="1800" dirty="0">
                <a:effectLst/>
                <a:latin typeface="Times New Roman" panose="02020603050405020304" pitchFamily="18" charset="0"/>
                <a:ea typeface="Times New Roman" panose="02020603050405020304" pitchFamily="18" charset="0"/>
              </a:rPr>
              <a:t>la </a:t>
            </a:r>
            <a:r>
              <a:rPr lang="it-IT" sz="1800" b="1" dirty="0">
                <a:effectLst/>
                <a:latin typeface="Times New Roman" panose="02020603050405020304" pitchFamily="18" charset="0"/>
                <a:ea typeface="Times New Roman" panose="02020603050405020304" pitchFamily="18" charset="0"/>
              </a:rPr>
              <a:t>carta</a:t>
            </a:r>
            <a:r>
              <a:rPr lang="it-IT" sz="1800" dirty="0">
                <a:effectLst/>
                <a:latin typeface="Times New Roman" panose="02020603050405020304" pitchFamily="18" charset="0"/>
                <a:ea typeface="Times New Roman" panose="02020603050405020304" pitchFamily="18" charset="0"/>
              </a:rPr>
              <a:t> – anche </a:t>
            </a:r>
            <a:r>
              <a:rPr lang="it-IT" dirty="0">
                <a:latin typeface="Times New Roman" panose="02020603050405020304" pitchFamily="18" charset="0"/>
                <a:ea typeface="Times New Roman" panose="02020603050405020304" pitchFamily="18" charset="0"/>
              </a:rPr>
              <a:t>in Puglia - </a:t>
            </a:r>
            <a:r>
              <a:rPr lang="it-IT" sz="1800" dirty="0">
                <a:effectLst/>
                <a:latin typeface="Times New Roman" panose="02020603050405020304" pitchFamily="18" charset="0"/>
                <a:ea typeface="Times New Roman" panose="02020603050405020304" pitchFamily="18" charset="0"/>
              </a:rPr>
              <a:t>quella con il quantitativo maggiore rispetto alle altre frazioni, ed in aumento rispetto al 2021. </a:t>
            </a:r>
            <a:endParaRPr lang="it-IT" dirty="0"/>
          </a:p>
        </p:txBody>
      </p:sp>
      <p:pic>
        <p:nvPicPr>
          <p:cNvPr id="4" name="Immagine 3">
            <a:extLst>
              <a:ext uri="{FF2B5EF4-FFF2-40B4-BE49-F238E27FC236}">
                <a16:creationId xmlns:a16="http://schemas.microsoft.com/office/drawing/2014/main" id="{5ADBA663-5A72-33DD-74B1-683111474C4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929337" y="1189822"/>
            <a:ext cx="7974377" cy="4128207"/>
          </a:xfrm>
          <a:prstGeom prst="rect">
            <a:avLst/>
          </a:prstGeom>
          <a:noFill/>
          <a:ln>
            <a:noFill/>
          </a:ln>
        </p:spPr>
      </p:pic>
    </p:spTree>
    <p:extLst>
      <p:ext uri="{BB962C8B-B14F-4D97-AF65-F5344CB8AC3E}">
        <p14:creationId xmlns:p14="http://schemas.microsoft.com/office/powerpoint/2010/main" val="530694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nirima_Logo_202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436100" y="5992075"/>
            <a:ext cx="2362199" cy="771024"/>
          </a:xfrm>
          <a:prstGeom prst="rect">
            <a:avLst/>
          </a:prstGeom>
          <a:noFill/>
          <a:extLst>
            <a:ext uri="{909E8E84-426E-40DD-AFC4-6F175D3DCCD1}">
              <a14:hiddenFill xmlns:a14="http://schemas.microsoft.com/office/drawing/2010/main">
                <a:solidFill>
                  <a:srgbClr val="FFFFFF"/>
                </a:solidFill>
              </a14:hiddenFill>
            </a:ext>
          </a:extLst>
        </p:spPr>
      </p:pic>
      <p:sp>
        <p:nvSpPr>
          <p:cNvPr id="9" name="Footer Placeholder 3"/>
          <p:cNvSpPr>
            <a:spLocks noGrp="1"/>
          </p:cNvSpPr>
          <p:nvPr>
            <p:ph type="ftr" sz="quarter" idx="11"/>
          </p:nvPr>
        </p:nvSpPr>
        <p:spPr>
          <a:xfrm>
            <a:off x="148427" y="5991588"/>
            <a:ext cx="8155330" cy="770395"/>
          </a:xfrm>
          <a:solidFill>
            <a:schemeClr val="accent6">
              <a:alpha val="75000"/>
            </a:schemeClr>
          </a:solidFill>
        </p:spPr>
        <p:txBody>
          <a:bodyPr/>
          <a:lstStyle/>
          <a:p>
            <a:pPr algn="l"/>
            <a:r>
              <a:rPr lang="it-IT" sz="1250" b="1" dirty="0">
                <a:solidFill>
                  <a:schemeClr val="accent2">
                    <a:lumMod val="75000"/>
                  </a:schemeClr>
                </a:solidFill>
              </a:rPr>
              <a:t>|</a:t>
            </a:r>
            <a:r>
              <a:rPr lang="it-IT" sz="1250" b="1" dirty="0">
                <a:solidFill>
                  <a:schemeClr val="bg1"/>
                </a:solidFill>
              </a:rPr>
              <a:t> www.unirima.it </a:t>
            </a:r>
            <a:r>
              <a:rPr lang="it-IT" sz="1250" b="1" dirty="0">
                <a:solidFill>
                  <a:schemeClr val="accent2">
                    <a:lumMod val="75000"/>
                  </a:schemeClr>
                </a:solidFill>
              </a:rPr>
              <a:t>|</a:t>
            </a:r>
            <a:r>
              <a:rPr lang="it-IT" sz="1250" b="1" dirty="0">
                <a:solidFill>
                  <a:schemeClr val="bg1"/>
                </a:solidFill>
              </a:rPr>
              <a:t> Unione Nazionale Imprese Raccolta, Recupero, Riciclo e Commercio dei Maceri e altri Materiali </a:t>
            </a:r>
            <a:r>
              <a:rPr lang="it-IT" sz="1250" b="1" dirty="0">
                <a:solidFill>
                  <a:schemeClr val="accent2">
                    <a:lumMod val="75000"/>
                  </a:schemeClr>
                </a:solidFill>
              </a:rPr>
              <a:t>|</a:t>
            </a:r>
          </a:p>
          <a:p>
            <a:pPr algn="l"/>
            <a:r>
              <a:rPr lang="it-IT" sz="1250" b="1" dirty="0">
                <a:solidFill>
                  <a:schemeClr val="accent6">
                    <a:lumMod val="50000"/>
                  </a:schemeClr>
                </a:solidFill>
              </a:rPr>
              <a:t>|</a:t>
            </a:r>
            <a:r>
              <a:rPr lang="it-IT" sz="1250" b="1" dirty="0">
                <a:solidFill>
                  <a:schemeClr val="bg1"/>
                </a:solidFill>
              </a:rPr>
              <a:t> </a:t>
            </a:r>
            <a:r>
              <a:rPr lang="es-ES" sz="1250" b="1" dirty="0">
                <a:solidFill>
                  <a:schemeClr val="bg1"/>
                </a:solidFill>
              </a:rPr>
              <a:t>Piazza Buenos Aires, 5 - 00198 Roma</a:t>
            </a:r>
            <a:r>
              <a:rPr lang="it-IT" sz="1250" b="1" dirty="0">
                <a:solidFill>
                  <a:schemeClr val="accent6">
                    <a:lumMod val="50000"/>
                  </a:schemeClr>
                </a:solidFill>
              </a:rPr>
              <a:t>|</a:t>
            </a:r>
            <a:endParaRPr lang="ru-RU" sz="1250" b="1" dirty="0">
              <a:solidFill>
                <a:schemeClr val="accent6">
                  <a:lumMod val="50000"/>
                </a:schemeClr>
              </a:solidFill>
            </a:endParaRPr>
          </a:p>
        </p:txBody>
      </p:sp>
      <p:sp>
        <p:nvSpPr>
          <p:cNvPr id="3" name="Title 1">
            <a:extLst>
              <a:ext uri="{FF2B5EF4-FFF2-40B4-BE49-F238E27FC236}">
                <a16:creationId xmlns:a16="http://schemas.microsoft.com/office/drawing/2014/main" id="{70C6E0D0-9E5E-0013-9160-F131A54D2632}"/>
              </a:ext>
            </a:extLst>
          </p:cNvPr>
          <p:cNvSpPr txBox="1">
            <a:spLocks/>
          </p:cNvSpPr>
          <p:nvPr/>
        </p:nvSpPr>
        <p:spPr>
          <a:xfrm>
            <a:off x="235406" y="113232"/>
            <a:ext cx="11721188" cy="602912"/>
          </a:xfrm>
          <a:prstGeom prst="rect">
            <a:avLst/>
          </a:prstGeom>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it-IT" sz="2400" b="1" dirty="0">
                <a:solidFill>
                  <a:schemeClr val="accent6">
                    <a:lumMod val="75000"/>
                  </a:schemeClr>
                </a:solidFill>
              </a:rPr>
            </a:br>
            <a:r>
              <a:rPr lang="it-IT" sz="3100" cap="small" dirty="0">
                <a:solidFill>
                  <a:srgbClr val="800000"/>
                </a:solidFill>
                <a:latin typeface="Times New Roman" panose="02020603050405020304" pitchFamily="18" charset="0"/>
                <a:cs typeface="Times New Roman" panose="02020603050405020304" pitchFamily="18" charset="0"/>
              </a:rPr>
              <a:t>Dettaglio dati produzione RU e RD Regione Puglia</a:t>
            </a:r>
            <a:endParaRPr lang="ru-RU" sz="3100" cap="small" dirty="0">
              <a:solidFill>
                <a:srgbClr val="800000"/>
              </a:solidFill>
              <a:latin typeface="Times New Roman" panose="02020603050405020304" pitchFamily="18" charset="0"/>
              <a:cs typeface="Times New Roman" panose="02020603050405020304" pitchFamily="18" charset="0"/>
            </a:endParaRPr>
          </a:p>
        </p:txBody>
      </p:sp>
      <p:sp>
        <p:nvSpPr>
          <p:cNvPr id="8" name="Rectangle 70">
            <a:extLst>
              <a:ext uri="{FF2B5EF4-FFF2-40B4-BE49-F238E27FC236}">
                <a16:creationId xmlns:a16="http://schemas.microsoft.com/office/drawing/2014/main" id="{87F663DE-414D-9BCD-F105-CDB6F31E29F9}"/>
              </a:ext>
            </a:extLst>
          </p:cNvPr>
          <p:cNvSpPr txBox="1">
            <a:spLocks noChangeArrowheads="1"/>
          </p:cNvSpPr>
          <p:nvPr/>
        </p:nvSpPr>
        <p:spPr>
          <a:xfrm>
            <a:off x="0" y="0"/>
            <a:ext cx="4714875" cy="68312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1pPr>
            <a:lvl2pPr marL="742950" indent="-28575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2pPr>
            <a:lvl3pPr marL="11430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3pPr>
            <a:lvl4pPr marL="16002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4pPr>
            <a:lvl5pPr marL="20574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5pPr>
            <a:lvl6pPr marL="25146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6pPr>
            <a:lvl7pPr marL="29718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7pPr>
            <a:lvl8pPr marL="34290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8pPr>
            <a:lvl9pPr marL="38862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9pPr>
          </a:lstStyle>
          <a:p>
            <a:pPr eaLnBrk="1" hangingPunct="1"/>
            <a:r>
              <a:rPr lang="it-IT" altLang="it-IT" sz="1200" i="1" dirty="0">
                <a:solidFill>
                  <a:schemeClr val="accent6">
                    <a:lumMod val="50000"/>
                  </a:schemeClr>
                </a:solidFill>
                <a:latin typeface="Times New Roman" panose="02020603050405020304" pitchFamily="18" charset="0"/>
                <a:cs typeface="Times New Roman" panose="02020603050405020304" pitchFamily="18" charset="0"/>
              </a:rPr>
              <a:t>Ing. Francesco Sicilia</a:t>
            </a:r>
          </a:p>
          <a:p>
            <a:pPr eaLnBrk="1" hangingPunct="1"/>
            <a:r>
              <a:rPr lang="it-IT" altLang="it-IT" sz="1200" i="1" dirty="0">
                <a:solidFill>
                  <a:schemeClr val="accent6">
                    <a:lumMod val="50000"/>
                  </a:schemeClr>
                </a:solidFill>
                <a:latin typeface="Times New Roman" panose="02020603050405020304" pitchFamily="18" charset="0"/>
                <a:cs typeface="Times New Roman" panose="02020603050405020304" pitchFamily="18" charset="0"/>
              </a:rPr>
              <a:t>Direttore Generale UNIRIMA</a:t>
            </a:r>
          </a:p>
          <a:p>
            <a:pPr eaLnBrk="1" hangingPunct="1"/>
            <a:endParaRPr lang="it-IT" altLang="it-IT" sz="2000" i="1" dirty="0">
              <a:solidFill>
                <a:schemeClr val="accent6">
                  <a:lumMod val="50000"/>
                </a:schemeClr>
              </a:solidFill>
              <a:latin typeface="+mn-lt"/>
            </a:endParaRPr>
          </a:p>
        </p:txBody>
      </p:sp>
      <p:sp>
        <p:nvSpPr>
          <p:cNvPr id="10" name="CasellaDiTesto 9">
            <a:extLst>
              <a:ext uri="{FF2B5EF4-FFF2-40B4-BE49-F238E27FC236}">
                <a16:creationId xmlns:a16="http://schemas.microsoft.com/office/drawing/2014/main" id="{75903A4F-D770-B7FC-6F49-9C848AC04BF5}"/>
              </a:ext>
            </a:extLst>
          </p:cNvPr>
          <p:cNvSpPr txBox="1"/>
          <p:nvPr/>
        </p:nvSpPr>
        <p:spPr>
          <a:xfrm>
            <a:off x="188073" y="889957"/>
            <a:ext cx="11721188" cy="1985159"/>
          </a:xfrm>
          <a:prstGeom prst="rect">
            <a:avLst/>
          </a:prstGeom>
          <a:noFill/>
        </p:spPr>
        <p:txBody>
          <a:bodyPr wrap="square">
            <a:spAutoFit/>
          </a:bodyPr>
          <a:lstStyle/>
          <a:p>
            <a:pPr algn="just">
              <a:spcBef>
                <a:spcPts val="1800"/>
              </a:spcBef>
            </a:pPr>
            <a:r>
              <a:rPr lang="it-IT" sz="1800" dirty="0">
                <a:effectLst/>
                <a:latin typeface="Times New Roman" panose="02020603050405020304" pitchFamily="18" charset="0"/>
                <a:ea typeface="Times New Roman" panose="02020603050405020304" pitchFamily="18" charset="0"/>
              </a:rPr>
              <a:t>Nel </a:t>
            </a:r>
            <a:r>
              <a:rPr lang="it-IT" sz="1800" b="1" dirty="0">
                <a:effectLst/>
                <a:latin typeface="Times New Roman" panose="02020603050405020304" pitchFamily="18" charset="0"/>
                <a:ea typeface="Times New Roman" panose="02020603050405020304" pitchFamily="18" charset="0"/>
              </a:rPr>
              <a:t>quinquennio 2018-2022 </a:t>
            </a:r>
            <a:r>
              <a:rPr lang="it-IT" sz="1800" dirty="0">
                <a:effectLst/>
                <a:latin typeface="Times New Roman" panose="02020603050405020304" pitchFamily="18" charset="0"/>
                <a:ea typeface="Times New Roman" panose="02020603050405020304" pitchFamily="18" charset="0"/>
              </a:rPr>
              <a:t>la Puglia ha registrato </a:t>
            </a:r>
            <a:r>
              <a:rPr lang="it-IT" sz="1800" b="1" dirty="0">
                <a:effectLst/>
                <a:latin typeface="Times New Roman" panose="02020603050405020304" pitchFamily="18" charset="0"/>
                <a:ea typeface="Times New Roman" panose="02020603050405020304" pitchFamily="18" charset="0"/>
              </a:rPr>
              <a:t>significativi incrementi nella raccolta differenziata</a:t>
            </a:r>
            <a:r>
              <a:rPr lang="it-IT" sz="1800" dirty="0">
                <a:effectLst/>
                <a:latin typeface="Times New Roman" panose="02020603050405020304" pitchFamily="18" charset="0"/>
                <a:ea typeface="Times New Roman" panose="02020603050405020304" pitchFamily="18" charset="0"/>
              </a:rPr>
              <a:t>, con la </a:t>
            </a:r>
            <a:r>
              <a:rPr lang="it-IT" sz="1800" b="1" dirty="0">
                <a:effectLst/>
                <a:latin typeface="Times New Roman" panose="02020603050405020304" pitchFamily="18" charset="0"/>
                <a:ea typeface="Times New Roman" panose="02020603050405020304" pitchFamily="18" charset="0"/>
              </a:rPr>
              <a:t>percentuale di raccolta aumentata in tale periodo di 13,2 punti</a:t>
            </a:r>
            <a:r>
              <a:rPr lang="it-IT" sz="1800" dirty="0">
                <a:effectLst/>
                <a:latin typeface="Times New Roman" panose="02020603050405020304" pitchFamily="18" charset="0"/>
                <a:ea typeface="Times New Roman" panose="02020603050405020304" pitchFamily="18" charset="0"/>
              </a:rPr>
              <a:t>. Dal 2018 al 2022 è calata anche la produzione complessiva di rifiuti urbani. Se si analizzano i dati a livello provinciale, la percentuale di raccolta differenziata più alta nel 2022 </a:t>
            </a:r>
            <a:r>
              <a:rPr lang="it-IT" dirty="0">
                <a:latin typeface="Times New Roman" panose="02020603050405020304" pitchFamily="18" charset="0"/>
                <a:ea typeface="Times New Roman" panose="02020603050405020304" pitchFamily="18" charset="0"/>
              </a:rPr>
              <a:t>è</a:t>
            </a:r>
            <a:r>
              <a:rPr lang="it-IT" sz="1800" dirty="0">
                <a:effectLst/>
                <a:latin typeface="Times New Roman" panose="02020603050405020304" pitchFamily="18" charset="0"/>
                <a:ea typeface="Times New Roman" panose="02020603050405020304" pitchFamily="18" charset="0"/>
              </a:rPr>
              <a:t> stata raggiunta nella provincia di Barletta – Andria – Trani (</a:t>
            </a:r>
            <a:r>
              <a:rPr lang="it-IT" sz="1800" b="1" dirty="0">
                <a:effectLst/>
                <a:latin typeface="Times New Roman" panose="02020603050405020304" pitchFamily="18" charset="0"/>
                <a:ea typeface="Times New Roman" panose="02020603050405020304" pitchFamily="18" charset="0"/>
              </a:rPr>
              <a:t>64,7%</a:t>
            </a:r>
            <a:r>
              <a:rPr lang="it-IT" sz="1800" dirty="0">
                <a:effectLst/>
                <a:latin typeface="Times New Roman" panose="02020603050405020304" pitchFamily="18" charset="0"/>
                <a:ea typeface="Times New Roman" panose="02020603050405020304" pitchFamily="18" charset="0"/>
              </a:rPr>
              <a:t>), seguono le provincie di Lecce (</a:t>
            </a:r>
            <a:r>
              <a:rPr lang="it-IT" sz="1800" b="1" dirty="0">
                <a:effectLst/>
                <a:latin typeface="Times New Roman" panose="02020603050405020304" pitchFamily="18" charset="0"/>
                <a:ea typeface="Times New Roman" panose="02020603050405020304" pitchFamily="18" charset="0"/>
              </a:rPr>
              <a:t>63,8%</a:t>
            </a:r>
            <a:r>
              <a:rPr lang="it-IT" sz="1800" dirty="0">
                <a:effectLst/>
                <a:latin typeface="Times New Roman" panose="02020603050405020304" pitchFamily="18" charset="0"/>
                <a:ea typeface="Times New Roman" panose="02020603050405020304" pitchFamily="18" charset="0"/>
              </a:rPr>
              <a:t>) e Bari (</a:t>
            </a:r>
            <a:r>
              <a:rPr lang="it-IT" sz="1800" b="1" dirty="0">
                <a:effectLst/>
                <a:latin typeface="Times New Roman" panose="02020603050405020304" pitchFamily="18" charset="0"/>
                <a:ea typeface="Times New Roman" panose="02020603050405020304" pitchFamily="18" charset="0"/>
              </a:rPr>
              <a:t>61,4%).</a:t>
            </a:r>
          </a:p>
          <a:p>
            <a:pPr algn="just">
              <a:spcBef>
                <a:spcPts val="1800"/>
              </a:spcBef>
            </a:pPr>
            <a:endParaRPr lang="it-IT" dirty="0"/>
          </a:p>
        </p:txBody>
      </p:sp>
      <p:pic>
        <p:nvPicPr>
          <p:cNvPr id="2" name="Immagine 1">
            <a:extLst>
              <a:ext uri="{FF2B5EF4-FFF2-40B4-BE49-F238E27FC236}">
                <a16:creationId xmlns:a16="http://schemas.microsoft.com/office/drawing/2014/main" id="{06C055C2-8B5B-C498-6B23-CCDF30322B4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2739" y="2374835"/>
            <a:ext cx="4871218" cy="3389136"/>
          </a:xfrm>
          <a:prstGeom prst="rect">
            <a:avLst/>
          </a:prstGeom>
          <a:noFill/>
        </p:spPr>
      </p:pic>
      <p:pic>
        <p:nvPicPr>
          <p:cNvPr id="5" name="Immagine 4">
            <a:extLst>
              <a:ext uri="{FF2B5EF4-FFF2-40B4-BE49-F238E27FC236}">
                <a16:creationId xmlns:a16="http://schemas.microsoft.com/office/drawing/2014/main" id="{DA861352-C766-3CD8-1107-A8886B99967D}"/>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780530" y="2461663"/>
            <a:ext cx="5311140" cy="3323089"/>
          </a:xfrm>
          <a:prstGeom prst="rect">
            <a:avLst/>
          </a:prstGeom>
          <a:noFill/>
        </p:spPr>
      </p:pic>
      <p:cxnSp>
        <p:nvCxnSpPr>
          <p:cNvPr id="7" name="Connettore 2 6">
            <a:extLst>
              <a:ext uri="{FF2B5EF4-FFF2-40B4-BE49-F238E27FC236}">
                <a16:creationId xmlns:a16="http://schemas.microsoft.com/office/drawing/2014/main" id="{D715D4EC-7606-9BE8-9D82-7E50FFA011B3}"/>
              </a:ext>
            </a:extLst>
          </p:cNvPr>
          <p:cNvCxnSpPr/>
          <p:nvPr/>
        </p:nvCxnSpPr>
        <p:spPr>
          <a:xfrm>
            <a:off x="5237018" y="4299874"/>
            <a:ext cx="1460385" cy="0"/>
          </a:xfrm>
          <a:prstGeom prst="straightConnector1">
            <a:avLst/>
          </a:prstGeom>
          <a:ln w="50800">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1" name="CasellaDiTesto 10">
            <a:extLst>
              <a:ext uri="{FF2B5EF4-FFF2-40B4-BE49-F238E27FC236}">
                <a16:creationId xmlns:a16="http://schemas.microsoft.com/office/drawing/2014/main" id="{D405B764-6F06-0B98-987D-3A91B6A87A8F}"/>
              </a:ext>
            </a:extLst>
          </p:cNvPr>
          <p:cNvSpPr txBox="1"/>
          <p:nvPr/>
        </p:nvSpPr>
        <p:spPr>
          <a:xfrm>
            <a:off x="5248889" y="3435854"/>
            <a:ext cx="1460385" cy="830997"/>
          </a:xfrm>
          <a:prstGeom prst="rect">
            <a:avLst/>
          </a:prstGeom>
          <a:noFill/>
        </p:spPr>
        <p:txBody>
          <a:bodyPr wrap="square" rtlCol="0">
            <a:spAutoFit/>
          </a:bodyPr>
          <a:lstStyle/>
          <a:p>
            <a:pPr algn="ctr"/>
            <a:r>
              <a:rPr lang="it-IT" sz="1600" b="1" dirty="0">
                <a:latin typeface="Times New Roman" panose="02020603050405020304" pitchFamily="18" charset="0"/>
                <a:cs typeface="Times New Roman" panose="02020603050405020304" pitchFamily="18" charset="0"/>
              </a:rPr>
              <a:t>RD 2022</a:t>
            </a:r>
          </a:p>
          <a:p>
            <a:pPr algn="r"/>
            <a:r>
              <a:rPr lang="it-IT" sz="1600" b="1" dirty="0">
                <a:latin typeface="Times New Roman" panose="02020603050405020304" pitchFamily="18" charset="0"/>
                <a:cs typeface="Times New Roman" panose="02020603050405020304" pitchFamily="18" charset="0"/>
              </a:rPr>
              <a:t>DETTAGLIO PROVINCE </a:t>
            </a:r>
          </a:p>
        </p:txBody>
      </p:sp>
    </p:spTree>
    <p:extLst>
      <p:ext uri="{BB962C8B-B14F-4D97-AF65-F5344CB8AC3E}">
        <p14:creationId xmlns:p14="http://schemas.microsoft.com/office/powerpoint/2010/main" val="2731963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descr="Immagine che contiene testo, mappa, diagramma, Carattere&#10;&#10;Descrizione generata automaticamente">
            <a:extLst>
              <a:ext uri="{FF2B5EF4-FFF2-40B4-BE49-F238E27FC236}">
                <a16:creationId xmlns:a16="http://schemas.microsoft.com/office/drawing/2014/main" id="{5D74D75D-DEA1-9620-8F16-40DA5904DC3B}"/>
              </a:ext>
            </a:extLst>
          </p:cNvPr>
          <p:cNvPicPr>
            <a:picLocks noChangeAspect="1"/>
          </p:cNvPicPr>
          <p:nvPr/>
        </p:nvPicPr>
        <p:blipFill rotWithShape="1">
          <a:blip r:embed="rId2"/>
          <a:srcRect b="1429"/>
          <a:stretch/>
        </p:blipFill>
        <p:spPr>
          <a:xfrm>
            <a:off x="7689773" y="768926"/>
            <a:ext cx="4502227" cy="5191454"/>
          </a:xfrm>
          <a:prstGeom prst="rect">
            <a:avLst/>
          </a:prstGeom>
        </p:spPr>
      </p:pic>
      <p:pic>
        <p:nvPicPr>
          <p:cNvPr id="1026" name="Picture 2" descr="Unirima_Logo_2022"/>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436100" y="5992075"/>
            <a:ext cx="2362199" cy="771024"/>
          </a:xfrm>
          <a:prstGeom prst="rect">
            <a:avLst/>
          </a:prstGeom>
          <a:noFill/>
          <a:extLst>
            <a:ext uri="{909E8E84-426E-40DD-AFC4-6F175D3DCCD1}">
              <a14:hiddenFill xmlns:a14="http://schemas.microsoft.com/office/drawing/2010/main">
                <a:solidFill>
                  <a:srgbClr val="FFFFFF"/>
                </a:solidFill>
              </a14:hiddenFill>
            </a:ext>
          </a:extLst>
        </p:spPr>
      </p:pic>
      <p:sp>
        <p:nvSpPr>
          <p:cNvPr id="9" name="Footer Placeholder 3"/>
          <p:cNvSpPr>
            <a:spLocks noGrp="1"/>
          </p:cNvSpPr>
          <p:nvPr>
            <p:ph type="ftr" sz="quarter" idx="11"/>
          </p:nvPr>
        </p:nvSpPr>
        <p:spPr>
          <a:xfrm>
            <a:off x="148427" y="5991588"/>
            <a:ext cx="8155330" cy="770395"/>
          </a:xfrm>
          <a:solidFill>
            <a:schemeClr val="accent6">
              <a:alpha val="75000"/>
            </a:schemeClr>
          </a:solidFill>
        </p:spPr>
        <p:txBody>
          <a:bodyPr/>
          <a:lstStyle/>
          <a:p>
            <a:pPr algn="l"/>
            <a:r>
              <a:rPr lang="it-IT" sz="1250" b="1" dirty="0">
                <a:solidFill>
                  <a:schemeClr val="accent2">
                    <a:lumMod val="75000"/>
                  </a:schemeClr>
                </a:solidFill>
              </a:rPr>
              <a:t>|</a:t>
            </a:r>
            <a:r>
              <a:rPr lang="it-IT" sz="1250" b="1" dirty="0">
                <a:solidFill>
                  <a:schemeClr val="bg1"/>
                </a:solidFill>
              </a:rPr>
              <a:t> www.unirima.it </a:t>
            </a:r>
            <a:r>
              <a:rPr lang="it-IT" sz="1250" b="1" dirty="0">
                <a:solidFill>
                  <a:schemeClr val="accent2">
                    <a:lumMod val="75000"/>
                  </a:schemeClr>
                </a:solidFill>
              </a:rPr>
              <a:t>|</a:t>
            </a:r>
            <a:r>
              <a:rPr lang="it-IT" sz="1250" b="1" dirty="0">
                <a:solidFill>
                  <a:schemeClr val="bg1"/>
                </a:solidFill>
              </a:rPr>
              <a:t> Unione Nazionale Imprese Raccolta, Recupero, Riciclo e Commercio dei Maceri e altri Materiali </a:t>
            </a:r>
            <a:r>
              <a:rPr lang="it-IT" sz="1250" b="1" dirty="0">
                <a:solidFill>
                  <a:schemeClr val="accent2">
                    <a:lumMod val="75000"/>
                  </a:schemeClr>
                </a:solidFill>
              </a:rPr>
              <a:t>|</a:t>
            </a:r>
          </a:p>
          <a:p>
            <a:pPr algn="l"/>
            <a:r>
              <a:rPr lang="it-IT" sz="1250" b="1" dirty="0">
                <a:solidFill>
                  <a:schemeClr val="accent6">
                    <a:lumMod val="50000"/>
                  </a:schemeClr>
                </a:solidFill>
              </a:rPr>
              <a:t>|</a:t>
            </a:r>
            <a:r>
              <a:rPr lang="it-IT" sz="1250" b="1" dirty="0">
                <a:solidFill>
                  <a:schemeClr val="bg1"/>
                </a:solidFill>
              </a:rPr>
              <a:t> </a:t>
            </a:r>
            <a:r>
              <a:rPr lang="es-ES" sz="1250" b="1" dirty="0">
                <a:solidFill>
                  <a:schemeClr val="bg1"/>
                </a:solidFill>
              </a:rPr>
              <a:t>Piazza Buenos Aires, 5 - 00198 Roma</a:t>
            </a:r>
            <a:r>
              <a:rPr lang="it-IT" sz="1250" b="1" dirty="0">
                <a:solidFill>
                  <a:schemeClr val="accent6">
                    <a:lumMod val="50000"/>
                  </a:schemeClr>
                </a:solidFill>
              </a:rPr>
              <a:t>|</a:t>
            </a:r>
            <a:endParaRPr lang="ru-RU" sz="1250" b="1" dirty="0">
              <a:solidFill>
                <a:schemeClr val="accent6">
                  <a:lumMod val="50000"/>
                </a:schemeClr>
              </a:solidFill>
            </a:endParaRPr>
          </a:p>
        </p:txBody>
      </p:sp>
      <p:sp>
        <p:nvSpPr>
          <p:cNvPr id="3" name="Title 1">
            <a:extLst>
              <a:ext uri="{FF2B5EF4-FFF2-40B4-BE49-F238E27FC236}">
                <a16:creationId xmlns:a16="http://schemas.microsoft.com/office/drawing/2014/main" id="{70C6E0D0-9E5E-0013-9160-F131A54D2632}"/>
              </a:ext>
            </a:extLst>
          </p:cNvPr>
          <p:cNvSpPr txBox="1">
            <a:spLocks/>
          </p:cNvSpPr>
          <p:nvPr/>
        </p:nvSpPr>
        <p:spPr>
          <a:xfrm>
            <a:off x="0" y="178871"/>
            <a:ext cx="11721188" cy="60291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it-IT" sz="2000" b="1" dirty="0">
                <a:solidFill>
                  <a:schemeClr val="accent6">
                    <a:lumMod val="75000"/>
                  </a:schemeClr>
                </a:solidFill>
                <a:latin typeface="Times New Roman" panose="02020603050405020304" pitchFamily="18" charset="0"/>
                <a:cs typeface="Times New Roman" panose="02020603050405020304" pitchFamily="18" charset="0"/>
              </a:rPr>
            </a:br>
            <a:r>
              <a:rPr lang="it-IT" sz="2000" cap="small" dirty="0">
                <a:solidFill>
                  <a:srgbClr val="800000"/>
                </a:solidFill>
                <a:latin typeface="Times New Roman" panose="02020603050405020304" pitchFamily="18" charset="0"/>
                <a:cs typeface="Times New Roman" panose="02020603050405020304" pitchFamily="18" charset="0"/>
              </a:rPr>
              <a:t>GLI IMPIANTI DI TRATTAMENTO RACCOLTA DIFFERENZIATA RIFIUTI URBANI </a:t>
            </a:r>
            <a:r>
              <a:rPr lang="it-IT" sz="2400" cap="small" dirty="0">
                <a:solidFill>
                  <a:srgbClr val="800000"/>
                </a:solidFill>
                <a:latin typeface="Times New Roman" panose="02020603050405020304" pitchFamily="18" charset="0"/>
                <a:cs typeface="Times New Roman" panose="02020603050405020304" pitchFamily="18" charset="0"/>
              </a:rPr>
              <a:t>in</a:t>
            </a:r>
            <a:r>
              <a:rPr lang="it-IT" sz="2000" cap="small" dirty="0">
                <a:solidFill>
                  <a:srgbClr val="800000"/>
                </a:solidFill>
                <a:latin typeface="Times New Roman" panose="02020603050405020304" pitchFamily="18" charset="0"/>
                <a:cs typeface="Times New Roman" panose="02020603050405020304" pitchFamily="18" charset="0"/>
              </a:rPr>
              <a:t> P</a:t>
            </a:r>
            <a:r>
              <a:rPr lang="it-IT" sz="2400" cap="small" dirty="0">
                <a:solidFill>
                  <a:srgbClr val="800000"/>
                </a:solidFill>
                <a:latin typeface="Times New Roman" panose="02020603050405020304" pitchFamily="18" charset="0"/>
                <a:cs typeface="Times New Roman" panose="02020603050405020304" pitchFamily="18" charset="0"/>
              </a:rPr>
              <a:t>uglia</a:t>
            </a:r>
            <a:r>
              <a:rPr lang="it-IT" sz="2000" cap="small" dirty="0">
                <a:solidFill>
                  <a:srgbClr val="800000"/>
                </a:solidFill>
                <a:latin typeface="Times New Roman" panose="02020603050405020304" pitchFamily="18" charset="0"/>
                <a:cs typeface="Times New Roman" panose="02020603050405020304" pitchFamily="18" charset="0"/>
              </a:rPr>
              <a:t> </a:t>
            </a:r>
            <a:endParaRPr lang="ru-RU" sz="2000" cap="small" dirty="0">
              <a:solidFill>
                <a:srgbClr val="800000"/>
              </a:solidFill>
              <a:latin typeface="Times New Roman" panose="02020603050405020304" pitchFamily="18" charset="0"/>
              <a:cs typeface="Times New Roman" panose="02020603050405020304" pitchFamily="18" charset="0"/>
            </a:endParaRPr>
          </a:p>
        </p:txBody>
      </p:sp>
      <p:sp>
        <p:nvSpPr>
          <p:cNvPr id="8" name="Rectangle 70">
            <a:extLst>
              <a:ext uri="{FF2B5EF4-FFF2-40B4-BE49-F238E27FC236}">
                <a16:creationId xmlns:a16="http://schemas.microsoft.com/office/drawing/2014/main" id="{87F663DE-414D-9BCD-F105-CDB6F31E29F9}"/>
              </a:ext>
            </a:extLst>
          </p:cNvPr>
          <p:cNvSpPr txBox="1">
            <a:spLocks noChangeArrowheads="1"/>
          </p:cNvSpPr>
          <p:nvPr/>
        </p:nvSpPr>
        <p:spPr>
          <a:xfrm>
            <a:off x="0" y="0"/>
            <a:ext cx="4714875" cy="68312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1pPr>
            <a:lvl2pPr marL="742950" indent="-28575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2pPr>
            <a:lvl3pPr marL="11430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3pPr>
            <a:lvl4pPr marL="16002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4pPr>
            <a:lvl5pPr marL="20574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5pPr>
            <a:lvl6pPr marL="25146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6pPr>
            <a:lvl7pPr marL="29718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7pPr>
            <a:lvl8pPr marL="34290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8pPr>
            <a:lvl9pPr marL="38862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9pPr>
          </a:lstStyle>
          <a:p>
            <a:pPr eaLnBrk="1" hangingPunct="1"/>
            <a:r>
              <a:rPr lang="it-IT" altLang="it-IT" sz="1200" i="1" dirty="0">
                <a:solidFill>
                  <a:schemeClr val="accent6">
                    <a:lumMod val="50000"/>
                  </a:schemeClr>
                </a:solidFill>
                <a:latin typeface="Times New Roman" panose="02020603050405020304" pitchFamily="18" charset="0"/>
                <a:cs typeface="Times New Roman" panose="02020603050405020304" pitchFamily="18" charset="0"/>
              </a:rPr>
              <a:t>Ing. Francesco Sicilia</a:t>
            </a:r>
          </a:p>
          <a:p>
            <a:pPr eaLnBrk="1" hangingPunct="1"/>
            <a:r>
              <a:rPr lang="it-IT" altLang="it-IT" sz="1200" i="1" dirty="0">
                <a:solidFill>
                  <a:schemeClr val="accent6">
                    <a:lumMod val="50000"/>
                  </a:schemeClr>
                </a:solidFill>
                <a:latin typeface="Times New Roman" panose="02020603050405020304" pitchFamily="18" charset="0"/>
                <a:cs typeface="Times New Roman" panose="02020603050405020304" pitchFamily="18" charset="0"/>
              </a:rPr>
              <a:t>Direttore Generale UNIRIMA</a:t>
            </a:r>
          </a:p>
          <a:p>
            <a:pPr eaLnBrk="1" hangingPunct="1"/>
            <a:endParaRPr lang="it-IT" altLang="it-IT" sz="2000" i="1" dirty="0">
              <a:solidFill>
                <a:schemeClr val="accent6">
                  <a:lumMod val="50000"/>
                </a:schemeClr>
              </a:solidFill>
              <a:latin typeface="+mn-lt"/>
            </a:endParaRPr>
          </a:p>
        </p:txBody>
      </p:sp>
      <p:sp>
        <p:nvSpPr>
          <p:cNvPr id="10" name="CasellaDiTesto 9">
            <a:extLst>
              <a:ext uri="{FF2B5EF4-FFF2-40B4-BE49-F238E27FC236}">
                <a16:creationId xmlns:a16="http://schemas.microsoft.com/office/drawing/2014/main" id="{75903A4F-D770-B7FC-6F49-9C848AC04BF5}"/>
              </a:ext>
            </a:extLst>
          </p:cNvPr>
          <p:cNvSpPr txBox="1"/>
          <p:nvPr/>
        </p:nvSpPr>
        <p:spPr>
          <a:xfrm>
            <a:off x="344639" y="857051"/>
            <a:ext cx="7088630" cy="3416320"/>
          </a:xfrm>
          <a:prstGeom prst="rect">
            <a:avLst/>
          </a:prstGeom>
          <a:noFill/>
        </p:spPr>
        <p:txBody>
          <a:bodyPr wrap="square">
            <a:spAutoFit/>
          </a:bodyPr>
          <a:lstStyle/>
          <a:p>
            <a:pPr algn="just"/>
            <a:r>
              <a:rPr lang="it-IT" sz="1800" dirty="0">
                <a:effectLst/>
                <a:latin typeface="Times New Roman" panose="02020603050405020304" pitchFamily="18" charset="0"/>
                <a:ea typeface="Times New Roman" panose="02020603050405020304" pitchFamily="18" charset="0"/>
              </a:rPr>
              <a:t>La </a:t>
            </a:r>
            <a:r>
              <a:rPr lang="it-IT" sz="1800" b="1" dirty="0">
                <a:effectLst/>
                <a:latin typeface="Times New Roman" panose="02020603050405020304" pitchFamily="18" charset="0"/>
                <a:ea typeface="Times New Roman" panose="02020603050405020304" pitchFamily="18" charset="0"/>
              </a:rPr>
              <a:t>Puglia </a:t>
            </a:r>
            <a:r>
              <a:rPr lang="it-IT" sz="1800" dirty="0">
                <a:effectLst/>
                <a:latin typeface="Times New Roman" panose="02020603050405020304" pitchFamily="18" charset="0"/>
                <a:ea typeface="Times New Roman" panose="02020603050405020304" pitchFamily="18" charset="0"/>
              </a:rPr>
              <a:t>è dotata di una significativa presenza di impianti dedicati al trattamento della frazione secca raccolta differenziata dei rifiuti urbani riciclabili. </a:t>
            </a:r>
            <a:endParaRPr lang="it-IT" dirty="0">
              <a:latin typeface="Times New Roman" panose="02020603050405020304" pitchFamily="18" charset="0"/>
              <a:ea typeface="Times New Roman" panose="02020603050405020304" pitchFamily="18" charset="0"/>
            </a:endParaRPr>
          </a:p>
          <a:p>
            <a:pPr algn="just"/>
            <a:r>
              <a:rPr lang="it-IT" sz="1800" dirty="0">
                <a:effectLst/>
                <a:latin typeface="Times New Roman" panose="02020603050405020304" pitchFamily="18" charset="0"/>
                <a:ea typeface="Times New Roman" panose="02020603050405020304" pitchFamily="18" charset="0"/>
              </a:rPr>
              <a:t>Gli impianti per il conferimento delle suddette tipologie di rifiuti sono infatti </a:t>
            </a:r>
            <a:r>
              <a:rPr lang="it-IT" sz="1800" b="1" dirty="0">
                <a:effectLst/>
                <a:latin typeface="Times New Roman" panose="02020603050405020304" pitchFamily="18" charset="0"/>
                <a:ea typeface="Times New Roman" panose="02020603050405020304" pitchFamily="18" charset="0"/>
              </a:rPr>
              <a:t>43</a:t>
            </a:r>
            <a:r>
              <a:rPr lang="it-IT" sz="1800" dirty="0">
                <a:effectLst/>
                <a:latin typeface="Times New Roman" panose="02020603050405020304" pitchFamily="18" charset="0"/>
                <a:ea typeface="Times New Roman" panose="02020603050405020304" pitchFamily="18" charset="0"/>
              </a:rPr>
              <a:t> e ben distribuiti nelle diverse province pugliesi:</a:t>
            </a:r>
          </a:p>
          <a:p>
            <a:pPr marL="141288" lvl="0" indent="-131763" algn="l">
              <a:buFont typeface="Wingdings" pitchFamily="2" charset="2"/>
              <a:buChar char="§"/>
            </a:pPr>
            <a:r>
              <a:rPr lang="it-IT" sz="1800" dirty="0">
                <a:effectLst/>
                <a:latin typeface="Times New Roman" panose="02020603050405020304" pitchFamily="18" charset="0"/>
                <a:ea typeface="Times New Roman" panose="02020603050405020304" pitchFamily="18" charset="0"/>
                <a:cs typeface="Times New Roman" panose="02020603050405020304" pitchFamily="18" charset="0"/>
              </a:rPr>
              <a:t>nella provincia di </a:t>
            </a:r>
            <a:r>
              <a:rPr lang="it-IT" sz="1800" b="1" dirty="0">
                <a:effectLst/>
                <a:latin typeface="Times New Roman" panose="02020603050405020304" pitchFamily="18" charset="0"/>
                <a:ea typeface="Times New Roman" panose="02020603050405020304" pitchFamily="18" charset="0"/>
                <a:cs typeface="Times New Roman" panose="02020603050405020304" pitchFamily="18" charset="0"/>
              </a:rPr>
              <a:t>Bari</a:t>
            </a:r>
            <a:r>
              <a:rPr lang="it-IT" sz="1800" dirty="0">
                <a:effectLst/>
                <a:latin typeface="Times New Roman" panose="02020603050405020304" pitchFamily="18" charset="0"/>
                <a:ea typeface="Times New Roman" panose="02020603050405020304" pitchFamily="18" charset="0"/>
                <a:cs typeface="Times New Roman" panose="02020603050405020304" pitchFamily="18" charset="0"/>
              </a:rPr>
              <a:t> sono presenti </a:t>
            </a:r>
            <a:r>
              <a:rPr lang="it-IT" b="1" dirty="0">
                <a:latin typeface="Times New Roman" panose="02020603050405020304" pitchFamily="18" charset="0"/>
                <a:ea typeface="Times New Roman" panose="02020603050405020304" pitchFamily="18" charset="0"/>
                <a:cs typeface="Times New Roman" panose="02020603050405020304" pitchFamily="18" charset="0"/>
              </a:rPr>
              <a:t>9 </a:t>
            </a:r>
            <a:r>
              <a:rPr lang="it-IT" sz="1800" b="1" dirty="0">
                <a:effectLst/>
                <a:latin typeface="Times New Roman" panose="02020603050405020304" pitchFamily="18" charset="0"/>
                <a:ea typeface="Times New Roman" panose="02020603050405020304" pitchFamily="18" charset="0"/>
                <a:cs typeface="Times New Roman" panose="02020603050405020304" pitchFamily="18" charset="0"/>
              </a:rPr>
              <a:t>impianti</a:t>
            </a:r>
            <a:r>
              <a:rPr lang="it-IT" sz="18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141288" lvl="0" indent="-131763" algn="l">
              <a:buFont typeface="Wingdings" pitchFamily="2" charset="2"/>
              <a:buChar char="§"/>
            </a:pPr>
            <a:r>
              <a:rPr lang="it-IT" sz="1800" dirty="0">
                <a:effectLst/>
                <a:latin typeface="Times New Roman" panose="02020603050405020304" pitchFamily="18" charset="0"/>
                <a:ea typeface="Times New Roman" panose="02020603050405020304" pitchFamily="18" charset="0"/>
                <a:cs typeface="Times New Roman" panose="02020603050405020304" pitchFamily="18" charset="0"/>
              </a:rPr>
              <a:t>nella provincia di</a:t>
            </a:r>
            <a:r>
              <a:rPr lang="it-IT" sz="1800" b="1" dirty="0">
                <a:effectLst/>
                <a:latin typeface="Times New Roman" panose="02020603050405020304" pitchFamily="18" charset="0"/>
                <a:ea typeface="Times New Roman" panose="02020603050405020304" pitchFamily="18" charset="0"/>
                <a:cs typeface="Times New Roman" panose="02020603050405020304" pitchFamily="18" charset="0"/>
              </a:rPr>
              <a:t> Barletta - Andria - Trani</a:t>
            </a:r>
            <a:r>
              <a:rPr lang="it-IT" sz="1800" dirty="0">
                <a:effectLst/>
                <a:latin typeface="Times New Roman" panose="02020603050405020304" pitchFamily="18" charset="0"/>
                <a:ea typeface="Times New Roman" panose="02020603050405020304" pitchFamily="18" charset="0"/>
                <a:cs typeface="Times New Roman" panose="02020603050405020304" pitchFamily="18" charset="0"/>
              </a:rPr>
              <a:t> sono presenti </a:t>
            </a:r>
            <a:r>
              <a:rPr lang="it-IT" b="1" dirty="0">
                <a:latin typeface="Times New Roman" panose="02020603050405020304" pitchFamily="18" charset="0"/>
                <a:ea typeface="Times New Roman" panose="02020603050405020304" pitchFamily="18" charset="0"/>
                <a:cs typeface="Times New Roman" panose="02020603050405020304" pitchFamily="18" charset="0"/>
              </a:rPr>
              <a:t>6</a:t>
            </a:r>
            <a:r>
              <a:rPr lang="it-IT" sz="1800" b="1" dirty="0">
                <a:effectLst/>
                <a:latin typeface="Times New Roman" panose="02020603050405020304" pitchFamily="18" charset="0"/>
                <a:ea typeface="Times New Roman" panose="02020603050405020304" pitchFamily="18" charset="0"/>
                <a:cs typeface="Times New Roman" panose="02020603050405020304" pitchFamily="18" charset="0"/>
              </a:rPr>
              <a:t> impianti</a:t>
            </a:r>
            <a:r>
              <a:rPr lang="it-IT" sz="18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185738" lvl="0" indent="-176213" algn="l">
              <a:buFont typeface="Wingdings" pitchFamily="2" charset="2"/>
              <a:buChar char="§"/>
            </a:pPr>
            <a:r>
              <a:rPr lang="it-IT" sz="1800" dirty="0">
                <a:effectLst/>
                <a:latin typeface="Times New Roman" panose="02020603050405020304" pitchFamily="18" charset="0"/>
                <a:ea typeface="Times New Roman" panose="02020603050405020304" pitchFamily="18" charset="0"/>
                <a:cs typeface="Times New Roman" panose="02020603050405020304" pitchFamily="18" charset="0"/>
              </a:rPr>
              <a:t>nella provincia di </a:t>
            </a:r>
            <a:r>
              <a:rPr lang="it-IT" sz="1800" b="1" dirty="0">
                <a:effectLst/>
                <a:latin typeface="Times New Roman" panose="02020603050405020304" pitchFamily="18" charset="0"/>
                <a:ea typeface="Times New Roman" panose="02020603050405020304" pitchFamily="18" charset="0"/>
                <a:cs typeface="Times New Roman" panose="02020603050405020304" pitchFamily="18" charset="0"/>
              </a:rPr>
              <a:t>Brindisi</a:t>
            </a:r>
            <a:r>
              <a:rPr lang="it-IT" sz="1800" dirty="0">
                <a:effectLst/>
                <a:latin typeface="Times New Roman" panose="02020603050405020304" pitchFamily="18" charset="0"/>
                <a:ea typeface="Times New Roman" panose="02020603050405020304" pitchFamily="18" charset="0"/>
                <a:cs typeface="Times New Roman" panose="02020603050405020304" pitchFamily="18" charset="0"/>
              </a:rPr>
              <a:t> sono presenti</a:t>
            </a:r>
            <a:r>
              <a:rPr lang="it-IT" sz="1800" b="1" dirty="0">
                <a:effectLst/>
                <a:latin typeface="Times New Roman" panose="02020603050405020304" pitchFamily="18" charset="0"/>
                <a:ea typeface="Times New Roman" panose="02020603050405020304" pitchFamily="18" charset="0"/>
                <a:cs typeface="Times New Roman" panose="02020603050405020304" pitchFamily="18" charset="0"/>
              </a:rPr>
              <a:t> 5 impianti</a:t>
            </a:r>
            <a:r>
              <a:rPr lang="it-IT" sz="18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141288" lvl="0" indent="-131763" algn="l">
              <a:buFont typeface="Wingdings" pitchFamily="2" charset="2"/>
              <a:buChar char="§"/>
            </a:pPr>
            <a:r>
              <a:rPr lang="it-IT" sz="1800" dirty="0">
                <a:effectLst/>
                <a:latin typeface="Times New Roman" panose="02020603050405020304" pitchFamily="18" charset="0"/>
                <a:ea typeface="Times New Roman" panose="02020603050405020304" pitchFamily="18" charset="0"/>
                <a:cs typeface="Times New Roman" panose="02020603050405020304" pitchFamily="18" charset="0"/>
              </a:rPr>
              <a:t>nella provincia di </a:t>
            </a:r>
            <a:r>
              <a:rPr lang="it-IT" sz="1800" b="1" dirty="0">
                <a:effectLst/>
                <a:latin typeface="Times New Roman" panose="02020603050405020304" pitchFamily="18" charset="0"/>
                <a:ea typeface="Times New Roman" panose="02020603050405020304" pitchFamily="18" charset="0"/>
                <a:cs typeface="Times New Roman" panose="02020603050405020304" pitchFamily="18" charset="0"/>
              </a:rPr>
              <a:t>Foggia</a:t>
            </a:r>
            <a:r>
              <a:rPr lang="it-IT" sz="1800" dirty="0">
                <a:effectLst/>
                <a:latin typeface="Times New Roman" panose="02020603050405020304" pitchFamily="18" charset="0"/>
                <a:ea typeface="Times New Roman" panose="02020603050405020304" pitchFamily="18" charset="0"/>
                <a:cs typeface="Times New Roman" panose="02020603050405020304" pitchFamily="18" charset="0"/>
              </a:rPr>
              <a:t> sono presenti </a:t>
            </a:r>
            <a:r>
              <a:rPr lang="it-IT" b="1" dirty="0">
                <a:latin typeface="Times New Roman" panose="02020603050405020304" pitchFamily="18" charset="0"/>
                <a:ea typeface="Times New Roman" panose="02020603050405020304" pitchFamily="18" charset="0"/>
                <a:cs typeface="Times New Roman" panose="02020603050405020304" pitchFamily="18" charset="0"/>
              </a:rPr>
              <a:t>9</a:t>
            </a:r>
            <a:r>
              <a:rPr lang="it-IT" sz="1800" b="1" dirty="0">
                <a:effectLst/>
                <a:latin typeface="Times New Roman" panose="02020603050405020304" pitchFamily="18" charset="0"/>
                <a:ea typeface="Times New Roman" panose="02020603050405020304" pitchFamily="18" charset="0"/>
                <a:cs typeface="Times New Roman" panose="02020603050405020304" pitchFamily="18" charset="0"/>
              </a:rPr>
              <a:t> impianti</a:t>
            </a:r>
            <a:r>
              <a:rPr lang="it-IT" sz="18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141288" lvl="0" indent="-131763" algn="l">
              <a:buFont typeface="Wingdings" pitchFamily="2" charset="2"/>
              <a:buChar char="§"/>
            </a:pPr>
            <a:r>
              <a:rPr lang="it-IT" sz="1800" dirty="0">
                <a:effectLst/>
                <a:latin typeface="Times New Roman" panose="02020603050405020304" pitchFamily="18" charset="0"/>
                <a:ea typeface="Times New Roman" panose="02020603050405020304" pitchFamily="18" charset="0"/>
                <a:cs typeface="Times New Roman" panose="02020603050405020304" pitchFamily="18" charset="0"/>
              </a:rPr>
              <a:t>nella provincia di </a:t>
            </a:r>
            <a:r>
              <a:rPr lang="it-IT" sz="1800" b="1" dirty="0">
                <a:effectLst/>
                <a:latin typeface="Times New Roman" panose="02020603050405020304" pitchFamily="18" charset="0"/>
                <a:ea typeface="Times New Roman" panose="02020603050405020304" pitchFamily="18" charset="0"/>
                <a:cs typeface="Times New Roman" panose="02020603050405020304" pitchFamily="18" charset="0"/>
              </a:rPr>
              <a:t>Lecce </a:t>
            </a:r>
            <a:r>
              <a:rPr lang="it-IT" sz="1800" dirty="0">
                <a:effectLst/>
                <a:latin typeface="Times New Roman" panose="02020603050405020304" pitchFamily="18" charset="0"/>
                <a:ea typeface="Times New Roman" panose="02020603050405020304" pitchFamily="18" charset="0"/>
                <a:cs typeface="Times New Roman" panose="02020603050405020304" pitchFamily="18" charset="0"/>
              </a:rPr>
              <a:t>sono presenti </a:t>
            </a:r>
            <a:r>
              <a:rPr lang="it-IT" sz="1800" b="1" dirty="0">
                <a:effectLst/>
                <a:latin typeface="Times New Roman" panose="02020603050405020304" pitchFamily="18" charset="0"/>
                <a:ea typeface="Times New Roman" panose="02020603050405020304" pitchFamily="18" charset="0"/>
                <a:cs typeface="Times New Roman" panose="02020603050405020304" pitchFamily="18" charset="0"/>
              </a:rPr>
              <a:t>8 impianti</a:t>
            </a:r>
            <a:r>
              <a:rPr lang="it-IT" sz="18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141288" indent="-131763">
              <a:buFont typeface="Wingdings" pitchFamily="2" charset="2"/>
              <a:buChar char="§"/>
            </a:pPr>
            <a:r>
              <a:rPr lang="it-IT" sz="1800" dirty="0">
                <a:effectLst/>
                <a:latin typeface="Times New Roman" panose="02020603050405020304" pitchFamily="18" charset="0"/>
                <a:ea typeface="Times New Roman" panose="02020603050405020304" pitchFamily="18" charset="0"/>
              </a:rPr>
              <a:t>nella provincia di </a:t>
            </a:r>
            <a:r>
              <a:rPr lang="it-IT" sz="1800" b="1" dirty="0">
                <a:effectLst/>
                <a:latin typeface="Times New Roman" panose="02020603050405020304" pitchFamily="18" charset="0"/>
                <a:ea typeface="Times New Roman" panose="02020603050405020304" pitchFamily="18" charset="0"/>
              </a:rPr>
              <a:t>Taranto</a:t>
            </a:r>
            <a:r>
              <a:rPr lang="it-IT" sz="1800" dirty="0">
                <a:effectLst/>
                <a:latin typeface="Times New Roman" panose="02020603050405020304" pitchFamily="18" charset="0"/>
                <a:ea typeface="Times New Roman" panose="02020603050405020304" pitchFamily="18" charset="0"/>
              </a:rPr>
              <a:t> sono presenti </a:t>
            </a:r>
            <a:r>
              <a:rPr lang="it-IT" sz="1800" b="1" dirty="0">
                <a:effectLst/>
                <a:latin typeface="Times New Roman" panose="02020603050405020304" pitchFamily="18" charset="0"/>
                <a:ea typeface="Times New Roman" panose="02020603050405020304" pitchFamily="18" charset="0"/>
              </a:rPr>
              <a:t>6 impianti</a:t>
            </a:r>
            <a:r>
              <a:rPr lang="it-IT" sz="1800" dirty="0">
                <a:effectLst/>
                <a:latin typeface="Times New Roman" panose="02020603050405020304" pitchFamily="18" charset="0"/>
                <a:ea typeface="Times New Roman" panose="02020603050405020304" pitchFamily="18" charset="0"/>
              </a:rPr>
              <a:t>.</a:t>
            </a:r>
            <a:endParaRPr lang="it-IT" dirty="0"/>
          </a:p>
          <a:p>
            <a:pPr marL="342900" lvl="0" indent="-342900" algn="l">
              <a:buFont typeface="Book Antiqua" panose="02040602050305030304" pitchFamily="18" charset="0"/>
              <a:buChar char="-"/>
            </a:pPr>
            <a:endParaRPr lang="it-IT" sz="1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CasellaDiTesto 1">
            <a:extLst>
              <a:ext uri="{FF2B5EF4-FFF2-40B4-BE49-F238E27FC236}">
                <a16:creationId xmlns:a16="http://schemas.microsoft.com/office/drawing/2014/main" id="{BD132F69-3DBF-71B3-E313-87CF9F1FD36E}"/>
              </a:ext>
            </a:extLst>
          </p:cNvPr>
          <p:cNvSpPr txBox="1"/>
          <p:nvPr/>
        </p:nvSpPr>
        <p:spPr>
          <a:xfrm>
            <a:off x="0" y="4221658"/>
            <a:ext cx="7777908" cy="1754326"/>
          </a:xfrm>
          <a:prstGeom prst="rect">
            <a:avLst/>
          </a:prstGeom>
          <a:noFill/>
        </p:spPr>
        <p:txBody>
          <a:bodyPr wrap="square">
            <a:spAutoFit/>
          </a:bodyPr>
          <a:lstStyle/>
          <a:p>
            <a:pPr algn="just"/>
            <a:r>
              <a:rPr lang="it-IT" dirty="0">
                <a:latin typeface="Times" pitchFamily="2" charset="0"/>
              </a:rPr>
              <a:t>La </a:t>
            </a:r>
            <a:r>
              <a:rPr lang="it-IT" b="1" dirty="0">
                <a:latin typeface="Times" pitchFamily="2" charset="0"/>
              </a:rPr>
              <a:t>capillarità degli impianti di trattamento delle frazioni secche riciclabili </a:t>
            </a:r>
            <a:r>
              <a:rPr lang="it-IT" dirty="0">
                <a:latin typeface="Times" pitchFamily="2" charset="0"/>
              </a:rPr>
              <a:t>ha:</a:t>
            </a:r>
          </a:p>
          <a:p>
            <a:pPr marL="285750" indent="-285750" algn="just">
              <a:buFont typeface="Wingdings" pitchFamily="2" charset="2"/>
              <a:buChar char="q"/>
            </a:pPr>
            <a:r>
              <a:rPr lang="it-IT" b="1" dirty="0">
                <a:latin typeface="Times" pitchFamily="2" charset="0"/>
              </a:rPr>
              <a:t>contribuito all’incremento della raccolta differenziata regionale </a:t>
            </a:r>
            <a:r>
              <a:rPr lang="it-IT" dirty="0">
                <a:latin typeface="Times" pitchFamily="2" charset="0"/>
              </a:rPr>
              <a:t>che, come abbiamo precedentemente evidenziato, è aumentata negli anni ed ha raggiunto valori medi superiori rispetto a quella dell’intero Sud;</a:t>
            </a:r>
          </a:p>
          <a:p>
            <a:pPr marL="285750" indent="-285750" algn="just">
              <a:buFont typeface="Wingdings" pitchFamily="2" charset="2"/>
              <a:buChar char="q"/>
            </a:pPr>
            <a:r>
              <a:rPr lang="it-IT" b="1" dirty="0">
                <a:latin typeface="Times" pitchFamily="2" charset="0"/>
              </a:rPr>
              <a:t>semplificato il conferimento delle raccolta differenziate comunali </a:t>
            </a:r>
            <a:r>
              <a:rPr lang="it-IT" dirty="0">
                <a:latin typeface="Times" pitchFamily="2" charset="0"/>
              </a:rPr>
              <a:t>e </a:t>
            </a:r>
            <a:r>
              <a:rPr lang="it-IT" b="1" dirty="0">
                <a:latin typeface="Times" pitchFamily="2" charset="0"/>
              </a:rPr>
              <a:t>ottimizzato i costi di trasporto.</a:t>
            </a:r>
          </a:p>
        </p:txBody>
      </p:sp>
    </p:spTree>
    <p:extLst>
      <p:ext uri="{BB962C8B-B14F-4D97-AF65-F5344CB8AC3E}">
        <p14:creationId xmlns:p14="http://schemas.microsoft.com/office/powerpoint/2010/main" val="508939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nirima_Logo_202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436100" y="5992075"/>
            <a:ext cx="2362199" cy="771024"/>
          </a:xfrm>
          <a:prstGeom prst="rect">
            <a:avLst/>
          </a:prstGeom>
          <a:noFill/>
          <a:extLst>
            <a:ext uri="{909E8E84-426E-40DD-AFC4-6F175D3DCCD1}">
              <a14:hiddenFill xmlns:a14="http://schemas.microsoft.com/office/drawing/2010/main">
                <a:solidFill>
                  <a:srgbClr val="FFFFFF"/>
                </a:solidFill>
              </a14:hiddenFill>
            </a:ext>
          </a:extLst>
        </p:spPr>
      </p:pic>
      <p:sp>
        <p:nvSpPr>
          <p:cNvPr id="9" name="Footer Placeholder 3"/>
          <p:cNvSpPr>
            <a:spLocks noGrp="1"/>
          </p:cNvSpPr>
          <p:nvPr>
            <p:ph type="ftr" sz="quarter" idx="11"/>
          </p:nvPr>
        </p:nvSpPr>
        <p:spPr>
          <a:xfrm>
            <a:off x="148427" y="5991588"/>
            <a:ext cx="8155330" cy="770395"/>
          </a:xfrm>
          <a:solidFill>
            <a:schemeClr val="accent6">
              <a:alpha val="75000"/>
            </a:schemeClr>
          </a:solidFill>
        </p:spPr>
        <p:txBody>
          <a:bodyPr/>
          <a:lstStyle/>
          <a:p>
            <a:pPr algn="l"/>
            <a:r>
              <a:rPr lang="it-IT" sz="1250" b="1" dirty="0">
                <a:solidFill>
                  <a:schemeClr val="accent2">
                    <a:lumMod val="75000"/>
                  </a:schemeClr>
                </a:solidFill>
              </a:rPr>
              <a:t>|</a:t>
            </a:r>
            <a:r>
              <a:rPr lang="it-IT" sz="1250" b="1" dirty="0">
                <a:solidFill>
                  <a:schemeClr val="bg1"/>
                </a:solidFill>
              </a:rPr>
              <a:t> www.unirima.it </a:t>
            </a:r>
            <a:r>
              <a:rPr lang="it-IT" sz="1250" b="1" dirty="0">
                <a:solidFill>
                  <a:schemeClr val="accent2">
                    <a:lumMod val="75000"/>
                  </a:schemeClr>
                </a:solidFill>
              </a:rPr>
              <a:t>|</a:t>
            </a:r>
            <a:r>
              <a:rPr lang="it-IT" sz="1250" b="1" dirty="0">
                <a:solidFill>
                  <a:schemeClr val="bg1"/>
                </a:solidFill>
              </a:rPr>
              <a:t> Unione Nazionale Imprese Raccolta, Recupero, Riciclo e Commercio dei Maceri e altri Materiali </a:t>
            </a:r>
            <a:r>
              <a:rPr lang="it-IT" sz="1250" b="1" dirty="0">
                <a:solidFill>
                  <a:schemeClr val="accent2">
                    <a:lumMod val="75000"/>
                  </a:schemeClr>
                </a:solidFill>
              </a:rPr>
              <a:t>|</a:t>
            </a:r>
          </a:p>
          <a:p>
            <a:pPr algn="l"/>
            <a:r>
              <a:rPr lang="it-IT" sz="1250" b="1" dirty="0">
                <a:solidFill>
                  <a:schemeClr val="accent6">
                    <a:lumMod val="50000"/>
                  </a:schemeClr>
                </a:solidFill>
              </a:rPr>
              <a:t>|</a:t>
            </a:r>
            <a:r>
              <a:rPr lang="it-IT" sz="1250" b="1" dirty="0">
                <a:solidFill>
                  <a:schemeClr val="bg1"/>
                </a:solidFill>
              </a:rPr>
              <a:t> </a:t>
            </a:r>
            <a:r>
              <a:rPr lang="es-ES" sz="1250" b="1" dirty="0">
                <a:solidFill>
                  <a:schemeClr val="bg1"/>
                </a:solidFill>
              </a:rPr>
              <a:t>Piazza Buenos Aires, 5 - 00198 Roma</a:t>
            </a:r>
            <a:r>
              <a:rPr lang="it-IT" sz="1250" b="1" dirty="0">
                <a:solidFill>
                  <a:schemeClr val="accent6">
                    <a:lumMod val="50000"/>
                  </a:schemeClr>
                </a:solidFill>
              </a:rPr>
              <a:t>|</a:t>
            </a:r>
            <a:endParaRPr lang="ru-RU" sz="1250" b="1" dirty="0">
              <a:solidFill>
                <a:schemeClr val="accent6">
                  <a:lumMod val="50000"/>
                </a:schemeClr>
              </a:solidFill>
            </a:endParaRPr>
          </a:p>
        </p:txBody>
      </p:sp>
      <p:sp>
        <p:nvSpPr>
          <p:cNvPr id="3" name="Title 1">
            <a:extLst>
              <a:ext uri="{FF2B5EF4-FFF2-40B4-BE49-F238E27FC236}">
                <a16:creationId xmlns:a16="http://schemas.microsoft.com/office/drawing/2014/main" id="{70C6E0D0-9E5E-0013-9160-F131A54D2632}"/>
              </a:ext>
            </a:extLst>
          </p:cNvPr>
          <p:cNvSpPr txBox="1">
            <a:spLocks/>
          </p:cNvSpPr>
          <p:nvPr/>
        </p:nvSpPr>
        <p:spPr>
          <a:xfrm>
            <a:off x="352137" y="324646"/>
            <a:ext cx="11721188" cy="60291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it-IT" sz="2000" b="1" dirty="0">
                <a:solidFill>
                  <a:schemeClr val="accent6">
                    <a:lumMod val="75000"/>
                  </a:schemeClr>
                </a:solidFill>
                <a:latin typeface="Times New Roman" panose="02020603050405020304" pitchFamily="18" charset="0"/>
                <a:cs typeface="Times New Roman" panose="02020603050405020304" pitchFamily="18" charset="0"/>
              </a:rPr>
            </a:br>
            <a:r>
              <a:rPr lang="it-IT" sz="2000" cap="small" dirty="0">
                <a:solidFill>
                  <a:srgbClr val="800000"/>
                </a:solidFill>
                <a:latin typeface="Times New Roman" panose="02020603050405020304" pitchFamily="18" charset="0"/>
                <a:cs typeface="Times New Roman" panose="02020603050405020304" pitchFamily="18" charset="0"/>
              </a:rPr>
              <a:t>GLI IMPIANTI DI TRATTAMENTO RACCOLTA DIFFERENZIATA RIFIUTI URBANI </a:t>
            </a:r>
            <a:r>
              <a:rPr lang="it-IT" sz="2400" cap="small" dirty="0">
                <a:solidFill>
                  <a:srgbClr val="800000"/>
                </a:solidFill>
                <a:latin typeface="Times New Roman" panose="02020603050405020304" pitchFamily="18" charset="0"/>
                <a:cs typeface="Times New Roman" panose="02020603050405020304" pitchFamily="18" charset="0"/>
              </a:rPr>
              <a:t>in</a:t>
            </a:r>
            <a:r>
              <a:rPr lang="it-IT" sz="2000" cap="small" dirty="0">
                <a:solidFill>
                  <a:srgbClr val="800000"/>
                </a:solidFill>
                <a:latin typeface="Times New Roman" panose="02020603050405020304" pitchFamily="18" charset="0"/>
                <a:cs typeface="Times New Roman" panose="02020603050405020304" pitchFamily="18" charset="0"/>
              </a:rPr>
              <a:t> P</a:t>
            </a:r>
            <a:r>
              <a:rPr lang="it-IT" sz="2400" cap="small" dirty="0">
                <a:solidFill>
                  <a:srgbClr val="800000"/>
                </a:solidFill>
                <a:latin typeface="Times New Roman" panose="02020603050405020304" pitchFamily="18" charset="0"/>
                <a:cs typeface="Times New Roman" panose="02020603050405020304" pitchFamily="18" charset="0"/>
              </a:rPr>
              <a:t>uglia</a:t>
            </a:r>
            <a:r>
              <a:rPr lang="it-IT" sz="2000" cap="small" dirty="0">
                <a:solidFill>
                  <a:srgbClr val="800000"/>
                </a:solidFill>
                <a:latin typeface="Times New Roman" panose="02020603050405020304" pitchFamily="18" charset="0"/>
                <a:cs typeface="Times New Roman" panose="02020603050405020304" pitchFamily="18" charset="0"/>
              </a:rPr>
              <a:t> </a:t>
            </a:r>
            <a:endParaRPr lang="ru-RU" sz="2000" cap="small" dirty="0">
              <a:solidFill>
                <a:srgbClr val="800000"/>
              </a:solidFill>
              <a:latin typeface="Times New Roman" panose="02020603050405020304" pitchFamily="18" charset="0"/>
              <a:cs typeface="Times New Roman" panose="02020603050405020304" pitchFamily="18" charset="0"/>
            </a:endParaRPr>
          </a:p>
        </p:txBody>
      </p:sp>
      <p:sp>
        <p:nvSpPr>
          <p:cNvPr id="8" name="Rectangle 70">
            <a:extLst>
              <a:ext uri="{FF2B5EF4-FFF2-40B4-BE49-F238E27FC236}">
                <a16:creationId xmlns:a16="http://schemas.microsoft.com/office/drawing/2014/main" id="{87F663DE-414D-9BCD-F105-CDB6F31E29F9}"/>
              </a:ext>
            </a:extLst>
          </p:cNvPr>
          <p:cNvSpPr txBox="1">
            <a:spLocks noChangeArrowheads="1"/>
          </p:cNvSpPr>
          <p:nvPr/>
        </p:nvSpPr>
        <p:spPr>
          <a:xfrm>
            <a:off x="0" y="0"/>
            <a:ext cx="4714875" cy="68312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1pPr>
            <a:lvl2pPr marL="742950" indent="-28575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2pPr>
            <a:lvl3pPr marL="11430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3pPr>
            <a:lvl4pPr marL="16002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4pPr>
            <a:lvl5pPr marL="20574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5pPr>
            <a:lvl6pPr marL="25146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6pPr>
            <a:lvl7pPr marL="29718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7pPr>
            <a:lvl8pPr marL="34290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8pPr>
            <a:lvl9pPr marL="38862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9pPr>
          </a:lstStyle>
          <a:p>
            <a:pPr eaLnBrk="1" hangingPunct="1"/>
            <a:r>
              <a:rPr lang="it-IT" altLang="it-IT" sz="1200" i="1" dirty="0">
                <a:solidFill>
                  <a:schemeClr val="accent6">
                    <a:lumMod val="50000"/>
                  </a:schemeClr>
                </a:solidFill>
                <a:latin typeface="Times New Roman" panose="02020603050405020304" pitchFamily="18" charset="0"/>
                <a:cs typeface="Times New Roman" panose="02020603050405020304" pitchFamily="18" charset="0"/>
              </a:rPr>
              <a:t>Ing. Francesco Sicilia</a:t>
            </a:r>
          </a:p>
          <a:p>
            <a:pPr eaLnBrk="1" hangingPunct="1"/>
            <a:r>
              <a:rPr lang="it-IT" altLang="it-IT" sz="1200" i="1" dirty="0">
                <a:solidFill>
                  <a:schemeClr val="accent6">
                    <a:lumMod val="50000"/>
                  </a:schemeClr>
                </a:solidFill>
                <a:latin typeface="Times New Roman" panose="02020603050405020304" pitchFamily="18" charset="0"/>
                <a:cs typeface="Times New Roman" panose="02020603050405020304" pitchFamily="18" charset="0"/>
              </a:rPr>
              <a:t>Direttore Generale UNIRIMA</a:t>
            </a:r>
          </a:p>
          <a:p>
            <a:pPr eaLnBrk="1" hangingPunct="1"/>
            <a:endParaRPr lang="it-IT" altLang="it-IT" sz="2000" i="1" dirty="0">
              <a:solidFill>
                <a:schemeClr val="accent6">
                  <a:lumMod val="50000"/>
                </a:schemeClr>
              </a:solidFill>
              <a:latin typeface="+mn-lt"/>
            </a:endParaRPr>
          </a:p>
        </p:txBody>
      </p:sp>
      <p:pic>
        <p:nvPicPr>
          <p:cNvPr id="5" name="Immagine 4">
            <a:extLst>
              <a:ext uri="{FF2B5EF4-FFF2-40B4-BE49-F238E27FC236}">
                <a16:creationId xmlns:a16="http://schemas.microsoft.com/office/drawing/2014/main" id="{E6E409D9-F7C7-EBAA-F346-E72C049A0D72}"/>
              </a:ext>
            </a:extLst>
          </p:cNvPr>
          <p:cNvPicPr>
            <a:picLocks noChangeAspect="1"/>
          </p:cNvPicPr>
          <p:nvPr/>
        </p:nvPicPr>
        <p:blipFill>
          <a:blip r:embed="rId3"/>
          <a:stretch>
            <a:fillRect/>
          </a:stretch>
        </p:blipFill>
        <p:spPr>
          <a:xfrm>
            <a:off x="5935436" y="1436077"/>
            <a:ext cx="4313212" cy="3802556"/>
          </a:xfrm>
          <a:prstGeom prst="rect">
            <a:avLst/>
          </a:prstGeom>
        </p:spPr>
      </p:pic>
      <p:sp>
        <p:nvSpPr>
          <p:cNvPr id="7" name="CasellaDiTesto 6">
            <a:extLst>
              <a:ext uri="{FF2B5EF4-FFF2-40B4-BE49-F238E27FC236}">
                <a16:creationId xmlns:a16="http://schemas.microsoft.com/office/drawing/2014/main" id="{1D5AFCE9-4BC2-07F9-F360-FD0D4FC6CF41}"/>
              </a:ext>
            </a:extLst>
          </p:cNvPr>
          <p:cNvSpPr txBox="1"/>
          <p:nvPr/>
        </p:nvSpPr>
        <p:spPr>
          <a:xfrm>
            <a:off x="352137" y="1940298"/>
            <a:ext cx="3222336" cy="1754326"/>
          </a:xfrm>
          <a:prstGeom prst="rect">
            <a:avLst/>
          </a:prstGeom>
          <a:noFill/>
        </p:spPr>
        <p:txBody>
          <a:bodyPr wrap="square">
            <a:spAutoFit/>
          </a:bodyPr>
          <a:lstStyle/>
          <a:p>
            <a:pPr algn="just">
              <a:spcAft>
                <a:spcPts val="1200"/>
              </a:spcAft>
            </a:pPr>
            <a:r>
              <a:rPr lang="it-IT" dirty="0">
                <a:latin typeface="Times New Roman" panose="02020603050405020304" pitchFamily="18" charset="0"/>
                <a:ea typeface="Times New Roman" panose="02020603050405020304" pitchFamily="18" charset="0"/>
              </a:rPr>
              <a:t> Anche in Puglia si </a:t>
            </a:r>
            <a:r>
              <a:rPr lang="it-IT" sz="1800" dirty="0">
                <a:effectLst/>
                <a:latin typeface="Times New Roman" panose="02020603050405020304" pitchFamily="18" charset="0"/>
                <a:ea typeface="Times New Roman" panose="02020603050405020304" pitchFamily="18" charset="0"/>
              </a:rPr>
              <a:t>evidenzia, in particolare, la capillarità degli impianti che possono ricevere rifiuti di carta e cartone, con </a:t>
            </a:r>
            <a:r>
              <a:rPr lang="it-IT" sz="1800" b="1" dirty="0">
                <a:effectLst/>
                <a:latin typeface="Times New Roman" panose="02020603050405020304" pitchFamily="18" charset="0"/>
                <a:ea typeface="Times New Roman" panose="02020603050405020304" pitchFamily="18" charset="0"/>
              </a:rPr>
              <a:t> 37 siti distribuiti omogeneamente sull’intero territorio regionale.</a:t>
            </a:r>
            <a:endParaRPr lang="it-IT"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88471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nirima_Logo_202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436100" y="5992075"/>
            <a:ext cx="2362199" cy="771024"/>
          </a:xfrm>
          <a:prstGeom prst="rect">
            <a:avLst/>
          </a:prstGeom>
          <a:noFill/>
          <a:extLst>
            <a:ext uri="{909E8E84-426E-40DD-AFC4-6F175D3DCCD1}">
              <a14:hiddenFill xmlns:a14="http://schemas.microsoft.com/office/drawing/2010/main">
                <a:solidFill>
                  <a:srgbClr val="FFFFFF"/>
                </a:solidFill>
              </a14:hiddenFill>
            </a:ext>
          </a:extLst>
        </p:spPr>
      </p:pic>
      <p:sp>
        <p:nvSpPr>
          <p:cNvPr id="9" name="Footer Placeholder 3"/>
          <p:cNvSpPr>
            <a:spLocks noGrp="1"/>
          </p:cNvSpPr>
          <p:nvPr>
            <p:ph type="ftr" sz="quarter" idx="11"/>
          </p:nvPr>
        </p:nvSpPr>
        <p:spPr>
          <a:xfrm>
            <a:off x="148427" y="5991588"/>
            <a:ext cx="8155330" cy="770395"/>
          </a:xfrm>
          <a:solidFill>
            <a:schemeClr val="accent6">
              <a:alpha val="75000"/>
            </a:schemeClr>
          </a:solidFill>
        </p:spPr>
        <p:txBody>
          <a:bodyPr/>
          <a:lstStyle/>
          <a:p>
            <a:pPr algn="l"/>
            <a:r>
              <a:rPr lang="it-IT" sz="1250" b="1" dirty="0">
                <a:solidFill>
                  <a:schemeClr val="accent2">
                    <a:lumMod val="75000"/>
                  </a:schemeClr>
                </a:solidFill>
              </a:rPr>
              <a:t>|</a:t>
            </a:r>
            <a:r>
              <a:rPr lang="it-IT" sz="1250" b="1" dirty="0">
                <a:solidFill>
                  <a:schemeClr val="bg1"/>
                </a:solidFill>
              </a:rPr>
              <a:t> www.unirima.it </a:t>
            </a:r>
            <a:r>
              <a:rPr lang="it-IT" sz="1250" b="1" dirty="0">
                <a:solidFill>
                  <a:schemeClr val="accent2">
                    <a:lumMod val="75000"/>
                  </a:schemeClr>
                </a:solidFill>
              </a:rPr>
              <a:t>|</a:t>
            </a:r>
            <a:r>
              <a:rPr lang="it-IT" sz="1250" b="1" dirty="0">
                <a:solidFill>
                  <a:schemeClr val="bg1"/>
                </a:solidFill>
              </a:rPr>
              <a:t> Unione Nazionale Imprese Raccolta, Recupero, Riciclo e Commercio dei Maceri e altri Materiali </a:t>
            </a:r>
            <a:r>
              <a:rPr lang="it-IT" sz="1250" b="1" dirty="0">
                <a:solidFill>
                  <a:schemeClr val="accent2">
                    <a:lumMod val="75000"/>
                  </a:schemeClr>
                </a:solidFill>
              </a:rPr>
              <a:t>|</a:t>
            </a:r>
          </a:p>
          <a:p>
            <a:pPr algn="l"/>
            <a:r>
              <a:rPr lang="it-IT" sz="1250" b="1" dirty="0">
                <a:solidFill>
                  <a:schemeClr val="accent6">
                    <a:lumMod val="50000"/>
                  </a:schemeClr>
                </a:solidFill>
              </a:rPr>
              <a:t>|</a:t>
            </a:r>
            <a:r>
              <a:rPr lang="it-IT" sz="1250" b="1" dirty="0">
                <a:solidFill>
                  <a:schemeClr val="bg1"/>
                </a:solidFill>
              </a:rPr>
              <a:t> </a:t>
            </a:r>
            <a:r>
              <a:rPr lang="es-ES" sz="1250" b="1" dirty="0">
                <a:solidFill>
                  <a:schemeClr val="bg1"/>
                </a:solidFill>
              </a:rPr>
              <a:t>Piazza Buenos Aires, 5 - 00198 Roma</a:t>
            </a:r>
            <a:r>
              <a:rPr lang="it-IT" sz="1250" b="1" dirty="0">
                <a:solidFill>
                  <a:schemeClr val="accent6">
                    <a:lumMod val="50000"/>
                  </a:schemeClr>
                </a:solidFill>
              </a:rPr>
              <a:t>|</a:t>
            </a:r>
            <a:endParaRPr lang="ru-RU" sz="1250" b="1" dirty="0">
              <a:solidFill>
                <a:schemeClr val="accent6">
                  <a:lumMod val="50000"/>
                </a:schemeClr>
              </a:solidFill>
            </a:endParaRPr>
          </a:p>
        </p:txBody>
      </p:sp>
      <p:sp>
        <p:nvSpPr>
          <p:cNvPr id="3" name="Title 1">
            <a:extLst>
              <a:ext uri="{FF2B5EF4-FFF2-40B4-BE49-F238E27FC236}">
                <a16:creationId xmlns:a16="http://schemas.microsoft.com/office/drawing/2014/main" id="{70C6E0D0-9E5E-0013-9160-F131A54D2632}"/>
              </a:ext>
            </a:extLst>
          </p:cNvPr>
          <p:cNvSpPr txBox="1">
            <a:spLocks/>
          </p:cNvSpPr>
          <p:nvPr/>
        </p:nvSpPr>
        <p:spPr>
          <a:xfrm>
            <a:off x="235406" y="389707"/>
            <a:ext cx="11721188" cy="60291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br>
              <a:rPr lang="it-IT" sz="2000" b="1" dirty="0">
                <a:solidFill>
                  <a:schemeClr val="accent6">
                    <a:lumMod val="75000"/>
                  </a:schemeClr>
                </a:solidFill>
                <a:latin typeface="Times New Roman" panose="02020603050405020304" pitchFamily="18" charset="0"/>
                <a:cs typeface="Times New Roman" panose="02020603050405020304" pitchFamily="18" charset="0"/>
              </a:rPr>
            </a:br>
            <a:r>
              <a:rPr lang="it-IT" sz="2000" cap="small" dirty="0">
                <a:solidFill>
                  <a:srgbClr val="800000"/>
                </a:solidFill>
                <a:latin typeface="Times New Roman" panose="02020603050405020304" pitchFamily="18" charset="0"/>
                <a:cs typeface="Times New Roman" panose="02020603050405020304" pitchFamily="18" charset="0"/>
              </a:rPr>
              <a:t>GESTIONE DEGLI SCARTI NON RICICLABILI E QUALITA’ RACCOLTA DIFFERENZIATA </a:t>
            </a:r>
          </a:p>
          <a:p>
            <a:pPr algn="r"/>
            <a:endParaRPr lang="ru-RU" sz="2000" cap="small" dirty="0">
              <a:solidFill>
                <a:srgbClr val="800000"/>
              </a:solidFill>
              <a:latin typeface="Times New Roman" panose="02020603050405020304" pitchFamily="18" charset="0"/>
              <a:cs typeface="Times New Roman" panose="02020603050405020304" pitchFamily="18" charset="0"/>
            </a:endParaRPr>
          </a:p>
        </p:txBody>
      </p:sp>
      <p:sp>
        <p:nvSpPr>
          <p:cNvPr id="8" name="Rectangle 70">
            <a:extLst>
              <a:ext uri="{FF2B5EF4-FFF2-40B4-BE49-F238E27FC236}">
                <a16:creationId xmlns:a16="http://schemas.microsoft.com/office/drawing/2014/main" id="{87F663DE-414D-9BCD-F105-CDB6F31E29F9}"/>
              </a:ext>
            </a:extLst>
          </p:cNvPr>
          <p:cNvSpPr txBox="1">
            <a:spLocks noChangeArrowheads="1"/>
          </p:cNvSpPr>
          <p:nvPr/>
        </p:nvSpPr>
        <p:spPr>
          <a:xfrm>
            <a:off x="0" y="0"/>
            <a:ext cx="4714875" cy="683121"/>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defPPr>
              <a:defRPr lang="en-US"/>
            </a:defPPr>
            <a:lvl1pPr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1pPr>
            <a:lvl2pPr marL="742950" indent="-28575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2pPr>
            <a:lvl3pPr marL="11430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3pPr>
            <a:lvl4pPr marL="16002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4pPr>
            <a:lvl5pPr marL="2057400" indent="-228600" algn="l" rtl="0" eaLnBrk="0" fontAlgn="base"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5pPr>
            <a:lvl6pPr marL="25146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6pPr>
            <a:lvl7pPr marL="29718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7pPr>
            <a:lvl8pPr marL="34290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8pPr>
            <a:lvl9pPr marL="3886200" indent="-228600" algn="ctr" defTabSz="914400" rtl="0" eaLnBrk="0" fontAlgn="base" latinLnBrk="0" hangingPunct="0">
              <a:spcBef>
                <a:spcPct val="0"/>
              </a:spcBef>
              <a:spcAft>
                <a:spcPct val="0"/>
              </a:spcAft>
              <a:defRPr sz="6600" b="1" kern="1200">
                <a:solidFill>
                  <a:schemeClr val="tx1"/>
                </a:solidFill>
                <a:latin typeface="Arial Unicode MS" panose="020B0604020202020204" pitchFamily="34" charset="-128"/>
                <a:ea typeface="ＭＳ Ｐゴシック" panose="020B0600070205080204" pitchFamily="34" charset="-128"/>
                <a:cs typeface="+mn-cs"/>
              </a:defRPr>
            </a:lvl9pPr>
          </a:lstStyle>
          <a:p>
            <a:pPr eaLnBrk="1" hangingPunct="1"/>
            <a:r>
              <a:rPr lang="it-IT" altLang="it-IT" sz="1200" i="1" dirty="0">
                <a:solidFill>
                  <a:schemeClr val="accent6">
                    <a:lumMod val="50000"/>
                  </a:schemeClr>
                </a:solidFill>
                <a:latin typeface="Times New Roman" panose="02020603050405020304" pitchFamily="18" charset="0"/>
                <a:cs typeface="Times New Roman" panose="02020603050405020304" pitchFamily="18" charset="0"/>
              </a:rPr>
              <a:t>Ing. Francesco Sicilia</a:t>
            </a:r>
          </a:p>
          <a:p>
            <a:pPr eaLnBrk="1" hangingPunct="1"/>
            <a:r>
              <a:rPr lang="it-IT" altLang="it-IT" sz="1200" i="1" dirty="0">
                <a:solidFill>
                  <a:schemeClr val="accent6">
                    <a:lumMod val="50000"/>
                  </a:schemeClr>
                </a:solidFill>
                <a:latin typeface="Times New Roman" panose="02020603050405020304" pitchFamily="18" charset="0"/>
                <a:cs typeface="Times New Roman" panose="02020603050405020304" pitchFamily="18" charset="0"/>
              </a:rPr>
              <a:t>Direttore Generale UNIRIMA</a:t>
            </a:r>
          </a:p>
          <a:p>
            <a:pPr eaLnBrk="1" hangingPunct="1"/>
            <a:endParaRPr lang="it-IT" altLang="it-IT" sz="2000" i="1" dirty="0">
              <a:solidFill>
                <a:schemeClr val="accent6">
                  <a:lumMod val="50000"/>
                </a:schemeClr>
              </a:solidFill>
              <a:latin typeface="+mn-lt"/>
            </a:endParaRPr>
          </a:p>
        </p:txBody>
      </p:sp>
      <p:pic>
        <p:nvPicPr>
          <p:cNvPr id="13" name="Immagine 12">
            <a:extLst>
              <a:ext uri="{FF2B5EF4-FFF2-40B4-BE49-F238E27FC236}">
                <a16:creationId xmlns:a16="http://schemas.microsoft.com/office/drawing/2014/main" id="{3B8C6E0F-3F1D-4DD2-9EA8-3A498A50F5A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170982" y="939916"/>
            <a:ext cx="5911452" cy="4921057"/>
          </a:xfrm>
          <a:prstGeom prst="rect">
            <a:avLst/>
          </a:prstGeom>
          <a:noFill/>
        </p:spPr>
      </p:pic>
      <p:sp>
        <p:nvSpPr>
          <p:cNvPr id="14" name="CasellaDiTesto 13">
            <a:extLst>
              <a:ext uri="{FF2B5EF4-FFF2-40B4-BE49-F238E27FC236}">
                <a16:creationId xmlns:a16="http://schemas.microsoft.com/office/drawing/2014/main" id="{B6D78132-0A66-4E77-98E9-2DAD0B33A06E}"/>
              </a:ext>
            </a:extLst>
          </p:cNvPr>
          <p:cNvSpPr txBox="1"/>
          <p:nvPr/>
        </p:nvSpPr>
        <p:spPr>
          <a:xfrm>
            <a:off x="148427" y="1120676"/>
            <a:ext cx="5833732" cy="2585323"/>
          </a:xfrm>
          <a:prstGeom prst="rect">
            <a:avLst/>
          </a:prstGeom>
          <a:noFill/>
        </p:spPr>
        <p:txBody>
          <a:bodyPr wrap="square">
            <a:spAutoFit/>
          </a:bodyPr>
          <a:lstStyle/>
          <a:p>
            <a:pPr algn="just"/>
            <a:r>
              <a:rPr lang="it-IT" sz="1800" dirty="0">
                <a:effectLst/>
                <a:latin typeface="Times New Roman" panose="02020603050405020304" pitchFamily="18" charset="0"/>
                <a:ea typeface="Times New Roman" panose="02020603050405020304" pitchFamily="18" charset="0"/>
              </a:rPr>
              <a:t>Ogni filiera di materiale dell’economia circolare ha come output una quota di scarti non riciclabili e i rifiuti speciali non pericolosi </a:t>
            </a:r>
            <a:r>
              <a:rPr lang="it-IT" sz="1800" b="1" dirty="0">
                <a:effectLst/>
                <a:latin typeface="Times New Roman" panose="02020603050405020304" pitchFamily="18" charset="0"/>
                <a:ea typeface="Times New Roman" panose="02020603050405020304" pitchFamily="18" charset="0"/>
              </a:rPr>
              <a:t>(EER 19 12 12). </a:t>
            </a:r>
          </a:p>
          <a:p>
            <a:pPr algn="just"/>
            <a:r>
              <a:rPr lang="it-IT" sz="1800" dirty="0">
                <a:effectLst/>
                <a:latin typeface="Times New Roman" panose="02020603050405020304" pitchFamily="18" charset="0"/>
                <a:ea typeface="Times New Roman" panose="02020603050405020304" pitchFamily="18" charset="0"/>
              </a:rPr>
              <a:t>Come si può notare dal grafico, </a:t>
            </a:r>
            <a:r>
              <a:rPr lang="it-IT" sz="1800" b="1" dirty="0">
                <a:effectLst/>
                <a:latin typeface="Times New Roman" panose="02020603050405020304" pitchFamily="18" charset="0"/>
                <a:ea typeface="Times New Roman" panose="02020603050405020304" pitchFamily="18" charset="0"/>
              </a:rPr>
              <a:t>negli ultimi anni </a:t>
            </a:r>
            <a:r>
              <a:rPr lang="it-IT" b="1" dirty="0">
                <a:latin typeface="Times New Roman" panose="02020603050405020304" pitchFamily="18" charset="0"/>
                <a:ea typeface="Times New Roman" panose="02020603050405020304" pitchFamily="18" charset="0"/>
              </a:rPr>
              <a:t>è cresciuta</a:t>
            </a:r>
            <a:r>
              <a:rPr lang="it-IT" sz="1800" b="1" dirty="0">
                <a:effectLst/>
                <a:latin typeface="Times New Roman" panose="02020603050405020304" pitchFamily="18" charset="0"/>
                <a:ea typeface="Times New Roman" panose="02020603050405020304" pitchFamily="18" charset="0"/>
              </a:rPr>
              <a:t> la forbice tra il dato della percentuale di raccolta differenziata e quello di riciclo</a:t>
            </a:r>
            <a:r>
              <a:rPr lang="it-IT" sz="1800" dirty="0">
                <a:effectLst/>
                <a:latin typeface="Times New Roman" panose="02020603050405020304" pitchFamily="18" charset="0"/>
                <a:ea typeface="Times New Roman" panose="02020603050405020304" pitchFamily="18" charset="0"/>
              </a:rPr>
              <a:t>. </a:t>
            </a:r>
          </a:p>
          <a:p>
            <a:pPr algn="just"/>
            <a:r>
              <a:rPr lang="it-IT" sz="1800" dirty="0">
                <a:effectLst/>
                <a:latin typeface="Times New Roman" panose="02020603050405020304" pitchFamily="18" charset="0"/>
                <a:ea typeface="Times New Roman" panose="02020603050405020304" pitchFamily="18" charset="0"/>
              </a:rPr>
              <a:t>Se infatti nel </a:t>
            </a:r>
            <a:r>
              <a:rPr lang="it-IT" sz="1800" b="1" dirty="0">
                <a:effectLst/>
                <a:latin typeface="Times New Roman" panose="02020603050405020304" pitchFamily="18" charset="0"/>
                <a:ea typeface="Times New Roman" panose="02020603050405020304" pitchFamily="18" charset="0"/>
              </a:rPr>
              <a:t>2010</a:t>
            </a:r>
            <a:r>
              <a:rPr lang="it-IT" sz="1800" dirty="0">
                <a:effectLst/>
                <a:latin typeface="Times New Roman" panose="02020603050405020304" pitchFamily="18" charset="0"/>
                <a:ea typeface="Times New Roman" panose="02020603050405020304" pitchFamily="18" charset="0"/>
              </a:rPr>
              <a:t>, tale differenza era di soli </a:t>
            </a:r>
            <a:r>
              <a:rPr lang="it-IT" sz="1800" b="1" dirty="0">
                <a:effectLst/>
                <a:latin typeface="Times New Roman" panose="02020603050405020304" pitchFamily="18" charset="0"/>
                <a:ea typeface="Times New Roman" panose="02020603050405020304" pitchFamily="18" charset="0"/>
              </a:rPr>
              <a:t>1,3 </a:t>
            </a:r>
            <a:r>
              <a:rPr lang="it-IT" sz="1800" dirty="0">
                <a:effectLst/>
                <a:latin typeface="Times New Roman" panose="02020603050405020304" pitchFamily="18" charset="0"/>
                <a:ea typeface="Times New Roman" panose="02020603050405020304" pitchFamily="18" charset="0"/>
              </a:rPr>
              <a:t>punti percentuale, nel </a:t>
            </a:r>
            <a:r>
              <a:rPr lang="it-IT" sz="1800" b="1" dirty="0">
                <a:effectLst/>
                <a:latin typeface="Times New Roman" panose="02020603050405020304" pitchFamily="18" charset="0"/>
                <a:ea typeface="Times New Roman" panose="02020603050405020304" pitchFamily="18" charset="0"/>
              </a:rPr>
              <a:t>2022</a:t>
            </a:r>
            <a:r>
              <a:rPr lang="it-IT" sz="1800" dirty="0">
                <a:effectLst/>
                <a:latin typeface="Times New Roman" panose="02020603050405020304" pitchFamily="18" charset="0"/>
                <a:ea typeface="Times New Roman" panose="02020603050405020304" pitchFamily="18" charset="0"/>
              </a:rPr>
              <a:t> è arrivata a </a:t>
            </a:r>
            <a:r>
              <a:rPr lang="it-IT" sz="1800" b="1" dirty="0">
                <a:effectLst/>
                <a:latin typeface="Times New Roman" panose="02020603050405020304" pitchFamily="18" charset="0"/>
                <a:ea typeface="Times New Roman" panose="02020603050405020304" pitchFamily="18" charset="0"/>
              </a:rPr>
              <a:t>16,2</a:t>
            </a:r>
            <a:r>
              <a:rPr lang="it-IT" sz="1800" dirty="0">
                <a:effectLst/>
                <a:latin typeface="Times New Roman" panose="02020603050405020304" pitchFamily="18" charset="0"/>
                <a:ea typeface="Times New Roman" panose="02020603050405020304" pitchFamily="18" charset="0"/>
              </a:rPr>
              <a:t> punti percentuale. </a:t>
            </a:r>
          </a:p>
          <a:p>
            <a:pPr algn="just"/>
            <a:endParaRPr lang="it-IT" dirty="0"/>
          </a:p>
        </p:txBody>
      </p:sp>
      <p:cxnSp>
        <p:nvCxnSpPr>
          <p:cNvPr id="16" name="Connettore 2 15">
            <a:extLst>
              <a:ext uri="{FF2B5EF4-FFF2-40B4-BE49-F238E27FC236}">
                <a16:creationId xmlns:a16="http://schemas.microsoft.com/office/drawing/2014/main" id="{E5B55F93-26CA-4E91-B084-3C2931DB570E}"/>
              </a:ext>
            </a:extLst>
          </p:cNvPr>
          <p:cNvCxnSpPr>
            <a:cxnSpLocks/>
          </p:cNvCxnSpPr>
          <p:nvPr/>
        </p:nvCxnSpPr>
        <p:spPr>
          <a:xfrm>
            <a:off x="3065293" y="3525775"/>
            <a:ext cx="0" cy="900008"/>
          </a:xfrm>
          <a:prstGeom prst="straightConnector1">
            <a:avLst/>
          </a:prstGeom>
          <a:ln w="50800">
            <a:solidFill>
              <a:schemeClr val="accent6">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7" name="CasellaDiTesto 16">
            <a:extLst>
              <a:ext uri="{FF2B5EF4-FFF2-40B4-BE49-F238E27FC236}">
                <a16:creationId xmlns:a16="http://schemas.microsoft.com/office/drawing/2014/main" id="{BCA41FEC-FC09-499A-8F86-E8996B1C12C1}"/>
              </a:ext>
            </a:extLst>
          </p:cNvPr>
          <p:cNvSpPr txBox="1"/>
          <p:nvPr/>
        </p:nvSpPr>
        <p:spPr>
          <a:xfrm>
            <a:off x="235406" y="4813994"/>
            <a:ext cx="5326951" cy="923330"/>
          </a:xfrm>
          <a:prstGeom prst="rect">
            <a:avLst/>
          </a:prstGeom>
          <a:noFill/>
        </p:spPr>
        <p:txBody>
          <a:bodyPr wrap="square">
            <a:spAutoFit/>
          </a:bodyPr>
          <a:lstStyle/>
          <a:p>
            <a:pPr algn="just"/>
            <a:r>
              <a:rPr lang="it-IT" sz="1800" dirty="0">
                <a:effectLst/>
                <a:latin typeface="Times New Roman" panose="02020603050405020304" pitchFamily="18" charset="0"/>
                <a:ea typeface="Times New Roman" panose="02020603050405020304" pitchFamily="18" charset="0"/>
              </a:rPr>
              <a:t>L’aumento della produzione annuale di tali tipologia di rifiuti, è da imputare al </a:t>
            </a:r>
            <a:r>
              <a:rPr lang="it-IT" sz="1800" b="1" dirty="0">
                <a:effectLst/>
                <a:latin typeface="Times New Roman" panose="02020603050405020304" pitchFamily="18" charset="0"/>
                <a:ea typeface="Times New Roman" panose="02020603050405020304" pitchFamily="18" charset="0"/>
              </a:rPr>
              <a:t>calo della qualità delle raccolte differenziate comunali.</a:t>
            </a:r>
            <a:endParaRPr lang="it-IT" b="1" dirty="0"/>
          </a:p>
        </p:txBody>
      </p:sp>
    </p:spTree>
    <p:extLst>
      <p:ext uri="{BB962C8B-B14F-4D97-AF65-F5344CB8AC3E}">
        <p14:creationId xmlns:p14="http://schemas.microsoft.com/office/powerpoint/2010/main" val="31291370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1580</TotalTime>
  <Words>1657</Words>
  <Application>Microsoft Office PowerPoint</Application>
  <PresentationFormat>Widescreen</PresentationFormat>
  <Paragraphs>116</Paragraphs>
  <Slides>12</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12</vt:i4>
      </vt:variant>
    </vt:vector>
  </HeadingPairs>
  <TitlesOfParts>
    <vt:vector size="20" baseType="lpstr">
      <vt:lpstr>Arial</vt:lpstr>
      <vt:lpstr>Book Antiqua</vt:lpstr>
      <vt:lpstr>Calibri</vt:lpstr>
      <vt:lpstr>Calibri Light</vt:lpstr>
      <vt:lpstr>Times</vt:lpstr>
      <vt:lpstr>Times New Roman</vt:lpstr>
      <vt:lpstr>Wingdings</vt:lpstr>
      <vt:lpstr>Office Theme</vt:lpstr>
      <vt:lpstr>        RIFIUTI URBANI  LA GESTIONE DELLE FRAZIONI SECCHE RICICLABILI  IN PUGLIA</vt:lpstr>
      <vt:lpstr>UNIRIMA Unione Nazionale Imprese Raccolta, Recupero, Riciclo e Commercio dei Maceri e altri Materiali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RAPPORTO  UNIRIMA 2022</dc:title>
  <dc:creator>dfnsr.laboratorio@outlook.it</dc:creator>
  <cp:lastModifiedBy>UNIRIMA</cp:lastModifiedBy>
  <cp:revision>76</cp:revision>
  <dcterms:created xsi:type="dcterms:W3CDTF">2022-10-13T12:38:44Z</dcterms:created>
  <dcterms:modified xsi:type="dcterms:W3CDTF">2024-01-24T09:36:49Z</dcterms:modified>
</cp:coreProperties>
</file>